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saveSubsetFonts="1" autoCompressPictures="0">
  <p:sldMasterIdLst>
    <p:sldMasterId id="2147483648" r:id="rId1"/>
  </p:sldMasterIdLst>
  <p:notesMasterIdLst>
    <p:notesMasterId r:id="rId56"/>
  </p:notesMasterIdLst>
  <p:handoutMasterIdLst>
    <p:handoutMasterId r:id="rId57"/>
  </p:handoutMasterIdLst>
  <p:sldIdLst>
    <p:sldId id="569" r:id="rId2"/>
    <p:sldId id="299" r:id="rId3"/>
    <p:sldId id="752" r:id="rId4"/>
    <p:sldId id="753" r:id="rId5"/>
    <p:sldId id="770" r:id="rId6"/>
    <p:sldId id="771" r:id="rId7"/>
    <p:sldId id="772" r:id="rId8"/>
    <p:sldId id="754" r:id="rId9"/>
    <p:sldId id="758" r:id="rId10"/>
    <p:sldId id="759" r:id="rId11"/>
    <p:sldId id="755" r:id="rId12"/>
    <p:sldId id="756" r:id="rId13"/>
    <p:sldId id="757" r:id="rId14"/>
    <p:sldId id="760" r:id="rId15"/>
    <p:sldId id="761" r:id="rId16"/>
    <p:sldId id="762" r:id="rId17"/>
    <p:sldId id="763" r:id="rId18"/>
    <p:sldId id="764" r:id="rId19"/>
    <p:sldId id="765" r:id="rId20"/>
    <p:sldId id="766" r:id="rId21"/>
    <p:sldId id="767" r:id="rId22"/>
    <p:sldId id="768" r:id="rId23"/>
    <p:sldId id="769" r:id="rId24"/>
    <p:sldId id="674" r:id="rId25"/>
    <p:sldId id="663" r:id="rId26"/>
    <p:sldId id="716" r:id="rId27"/>
    <p:sldId id="717" r:id="rId28"/>
    <p:sldId id="718" r:id="rId29"/>
    <p:sldId id="719" r:id="rId30"/>
    <p:sldId id="721" r:id="rId31"/>
    <p:sldId id="722" r:id="rId32"/>
    <p:sldId id="723" r:id="rId33"/>
    <p:sldId id="725" r:id="rId34"/>
    <p:sldId id="726" r:id="rId35"/>
    <p:sldId id="727" r:id="rId36"/>
    <p:sldId id="728" r:id="rId37"/>
    <p:sldId id="731" r:id="rId38"/>
    <p:sldId id="732" r:id="rId39"/>
    <p:sldId id="733" r:id="rId40"/>
    <p:sldId id="734" r:id="rId41"/>
    <p:sldId id="735" r:id="rId42"/>
    <p:sldId id="736" r:id="rId43"/>
    <p:sldId id="737" r:id="rId44"/>
    <p:sldId id="738" r:id="rId45"/>
    <p:sldId id="740" r:id="rId46"/>
    <p:sldId id="742" r:id="rId47"/>
    <p:sldId id="743" r:id="rId48"/>
    <p:sldId id="744" r:id="rId49"/>
    <p:sldId id="747" r:id="rId50"/>
    <p:sldId id="746" r:id="rId51"/>
    <p:sldId id="748" r:id="rId52"/>
    <p:sldId id="749" r:id="rId53"/>
    <p:sldId id="750" r:id="rId54"/>
    <p:sldId id="751" r:id="rId55"/>
  </p:sldIdLst>
  <p:sldSz cx="9144000" cy="6858000" type="screen4x3"/>
  <p:notesSz cx="6858000" cy="9144000"/>
  <p:defaultTextStyle>
    <a:defPPr>
      <a:defRPr lang="en-US"/>
    </a:defPPr>
    <a:lvl1pPr algn="l" defTabSz="457200" rtl="0" fontAlgn="base">
      <a:spcBef>
        <a:spcPct val="0"/>
      </a:spcBef>
      <a:spcAft>
        <a:spcPct val="0"/>
      </a:spcAft>
      <a:defRPr kern="1200">
        <a:solidFill>
          <a:schemeClr val="tx1"/>
        </a:solidFill>
        <a:latin typeface="Arial" charset="0"/>
        <a:ea typeface="+mn-ea"/>
        <a:cs typeface="Arial" charset="0"/>
      </a:defRPr>
    </a:lvl1pPr>
    <a:lvl2pPr marL="457200" algn="l" defTabSz="457200" rtl="0" fontAlgn="base">
      <a:spcBef>
        <a:spcPct val="0"/>
      </a:spcBef>
      <a:spcAft>
        <a:spcPct val="0"/>
      </a:spcAft>
      <a:defRPr kern="1200">
        <a:solidFill>
          <a:schemeClr val="tx1"/>
        </a:solidFill>
        <a:latin typeface="Arial" charset="0"/>
        <a:ea typeface="+mn-ea"/>
        <a:cs typeface="Arial" charset="0"/>
      </a:defRPr>
    </a:lvl2pPr>
    <a:lvl3pPr marL="914400" algn="l" defTabSz="457200" rtl="0" fontAlgn="base">
      <a:spcBef>
        <a:spcPct val="0"/>
      </a:spcBef>
      <a:spcAft>
        <a:spcPct val="0"/>
      </a:spcAft>
      <a:defRPr kern="1200">
        <a:solidFill>
          <a:schemeClr val="tx1"/>
        </a:solidFill>
        <a:latin typeface="Arial" charset="0"/>
        <a:ea typeface="+mn-ea"/>
        <a:cs typeface="Arial" charset="0"/>
      </a:defRPr>
    </a:lvl3pPr>
    <a:lvl4pPr marL="1371600" algn="l" defTabSz="457200" rtl="0" fontAlgn="base">
      <a:spcBef>
        <a:spcPct val="0"/>
      </a:spcBef>
      <a:spcAft>
        <a:spcPct val="0"/>
      </a:spcAft>
      <a:defRPr kern="1200">
        <a:solidFill>
          <a:schemeClr val="tx1"/>
        </a:solidFill>
        <a:latin typeface="Arial" charset="0"/>
        <a:ea typeface="+mn-ea"/>
        <a:cs typeface="Arial" charset="0"/>
      </a:defRPr>
    </a:lvl4pPr>
    <a:lvl5pPr marL="1828800" algn="l" defTabSz="457200"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90141"/>
    <a:srgbClr val="3CFAFA"/>
    <a:srgbClr val="0000FE"/>
    <a:srgbClr val="06347A"/>
    <a:srgbClr val="646464"/>
    <a:srgbClr val="9D9D9D"/>
    <a:srgbClr val="308B04"/>
    <a:srgbClr val="3EFD00"/>
    <a:srgbClr val="3EFC06"/>
    <a:srgbClr val="4F81B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6593" autoAdjust="0"/>
    <p:restoredTop sz="93260" autoAdjust="0"/>
  </p:normalViewPr>
  <p:slideViewPr>
    <p:cSldViewPr snapToGrid="0" snapToObjects="1">
      <p:cViewPr varScale="1">
        <p:scale>
          <a:sx n="102" d="100"/>
          <a:sy n="102" d="100"/>
        </p:scale>
        <p:origin x="2406" y="96"/>
      </p:cViewPr>
      <p:guideLst>
        <p:guide orient="horz" pos="2160"/>
        <p:guide pos="2880"/>
      </p:guideLst>
    </p:cSldViewPr>
  </p:slideViewPr>
  <p:outlineViewPr>
    <p:cViewPr>
      <p:scale>
        <a:sx n="33" d="100"/>
        <a:sy n="33" d="100"/>
      </p:scale>
      <p:origin x="0" y="-6408"/>
    </p:cViewPr>
  </p:outlineViewPr>
  <p:notesTextViewPr>
    <p:cViewPr>
      <p:scale>
        <a:sx n="130" d="100"/>
        <a:sy n="130" d="100"/>
      </p:scale>
      <p:origin x="0" y="0"/>
    </p:cViewPr>
  </p:notesTextViewPr>
  <p:sorterViewPr>
    <p:cViewPr>
      <p:scale>
        <a:sx n="75" d="100"/>
        <a:sy n="75" d="100"/>
      </p:scale>
      <p:origin x="0" y="0"/>
    </p:cViewPr>
  </p:sorter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presProps" Target="presProps.xml"/><Relationship Id="rId5" Type="http://schemas.openxmlformats.org/officeDocument/2006/relationships/slide" Target="slides/slide4.xml"/><Relationship Id="rId61" Type="http://schemas.openxmlformats.org/officeDocument/2006/relationships/tableStyles" Target="tableStyles.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notesMaster" Target="notesMasters/notesMaster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viewProps" Target="viewProp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handoutMaster" Target="handoutMasters/handoutMaster1.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1089E3EF-6181-3248-8942-8750C780FE4B}" type="datetimeFigureOut">
              <a:rPr lang="en-US" smtClean="0"/>
              <a:pPr/>
              <a:t>3/11/2021</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F9B26695-DC19-7145-81D0-9B2B6A6204FD}" type="slidenum">
              <a:rPr lang="en-US" smtClean="0"/>
              <a:pPr/>
              <a:t>‹Nº›</a:t>
            </a:fld>
            <a:endParaRPr lang="en-US"/>
          </a:p>
        </p:txBody>
      </p:sp>
    </p:spTree>
    <p:extLst>
      <p:ext uri="{BB962C8B-B14F-4D97-AF65-F5344CB8AC3E}">
        <p14:creationId xmlns:p14="http://schemas.microsoft.com/office/powerpoint/2010/main" val="3696034432"/>
      </p:ext>
    </p:extLst>
  </p:cSld>
  <p:clrMap bg1="lt1" tx1="dk1" bg2="lt2" tx2="dk2" accent1="accent1" accent2="accent2" accent3="accent3" accent4="accent4" accent5="accent5" accent6="accent6" hlink="hlink" folHlink="folHlink"/>
  <p:hf hdr="0" ftr="0" dt="0"/>
</p:handoutMaster>
</file>

<file path=ppt/media/hdphoto1.wdp>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cs typeface="+mn-cs"/>
              </a:defRPr>
            </a:lvl1pPr>
          </a:lstStyle>
          <a:p>
            <a:pPr>
              <a:defRPr/>
            </a:pPr>
            <a:fld id="{24D5B9A3-1FB8-4E58-97D9-78AACCCC8745}" type="datetimeFigureOut">
              <a:rPr lang="en-US"/>
              <a:pPr>
                <a:defRPr/>
              </a:pPr>
              <a:t>3/11/2021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s-ES_tradnl" noProof="0"/>
              <a:t>Click to edit Master text styles</a:t>
            </a:r>
          </a:p>
          <a:p>
            <a:pPr lvl="1"/>
            <a:r>
              <a:rPr lang="es-ES_tradnl" noProof="0"/>
              <a:t>Second level</a:t>
            </a:r>
          </a:p>
          <a:p>
            <a:pPr lvl="2"/>
            <a:r>
              <a:rPr lang="es-ES_tradnl" noProof="0"/>
              <a:t>Third level</a:t>
            </a:r>
          </a:p>
          <a:p>
            <a:pPr lvl="3"/>
            <a:r>
              <a:rPr lang="es-ES_tradnl" noProof="0"/>
              <a:t>Fourth level</a:t>
            </a:r>
          </a:p>
          <a:p>
            <a:pPr lvl="4"/>
            <a:r>
              <a:rPr lang="es-ES_tradnl" noProof="0"/>
              <a:t>Fifth level</a:t>
            </a:r>
            <a:endParaRPr lang="en-US"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cs typeface="+mn-cs"/>
              </a:defRPr>
            </a:lvl1pPr>
          </a:lstStyle>
          <a:p>
            <a:pPr>
              <a:defRPr/>
            </a:pPr>
            <a:fld id="{1797A1C8-B67D-41E2-A35B-AFE7759AEC2F}" type="slidenum">
              <a:rPr lang="en-US"/>
              <a:pPr>
                <a:defRPr/>
              </a:pPr>
              <a:t>‹Nº›</a:t>
            </a:fld>
            <a:endParaRPr lang="en-US"/>
          </a:p>
        </p:txBody>
      </p:sp>
    </p:spTree>
    <p:extLst>
      <p:ext uri="{BB962C8B-B14F-4D97-AF65-F5344CB8AC3E}">
        <p14:creationId xmlns:p14="http://schemas.microsoft.com/office/powerpoint/2010/main" val="252824943"/>
      </p:ext>
    </p:extLst>
  </p:cSld>
  <p:clrMap bg1="lt1" tx1="dk1" bg2="lt2" tx2="dk2" accent1="accent1" accent2="accent2" accent3="accent3" accent4="accent4" accent5="accent5" accent6="accent6" hlink="hlink" folHlink="folHlink"/>
  <p:hf hdr="0" ftr="0" dt="0"/>
  <p:notesStyle>
    <a:lvl1pPr algn="l" defTabSz="457200" rtl="0" eaLnBrk="0" fontAlgn="base" hangingPunct="0">
      <a:spcBef>
        <a:spcPct val="30000"/>
      </a:spcBef>
      <a:spcAft>
        <a:spcPct val="0"/>
      </a:spcAft>
      <a:defRPr sz="1200" kern="1200">
        <a:solidFill>
          <a:schemeClr val="tx1"/>
        </a:solidFill>
        <a:latin typeface="+mn-lt"/>
        <a:ea typeface="+mn-ea"/>
        <a:cs typeface="+mn-cs"/>
      </a:defRPr>
    </a:lvl1pPr>
    <a:lvl2pPr marL="457200" algn="l" defTabSz="457200" rtl="0" eaLnBrk="0" fontAlgn="base" hangingPunct="0">
      <a:spcBef>
        <a:spcPct val="30000"/>
      </a:spcBef>
      <a:spcAft>
        <a:spcPct val="0"/>
      </a:spcAft>
      <a:defRPr sz="1200" kern="1200">
        <a:solidFill>
          <a:schemeClr val="tx1"/>
        </a:solidFill>
        <a:latin typeface="+mn-lt"/>
        <a:ea typeface="+mn-ea"/>
        <a:cs typeface="+mn-cs"/>
      </a:defRPr>
    </a:lvl2pPr>
    <a:lvl3pPr marL="914400" algn="l" defTabSz="457200" rtl="0" eaLnBrk="0" fontAlgn="base" hangingPunct="0">
      <a:spcBef>
        <a:spcPct val="30000"/>
      </a:spcBef>
      <a:spcAft>
        <a:spcPct val="0"/>
      </a:spcAft>
      <a:defRPr sz="1200" kern="1200">
        <a:solidFill>
          <a:schemeClr val="tx1"/>
        </a:solidFill>
        <a:latin typeface="+mn-lt"/>
        <a:ea typeface="+mn-ea"/>
        <a:cs typeface="+mn-cs"/>
      </a:defRPr>
    </a:lvl3pPr>
    <a:lvl4pPr marL="1371600" algn="l" defTabSz="457200" rtl="0" eaLnBrk="0" fontAlgn="base" hangingPunct="0">
      <a:spcBef>
        <a:spcPct val="30000"/>
      </a:spcBef>
      <a:spcAft>
        <a:spcPct val="0"/>
      </a:spcAft>
      <a:defRPr sz="1200" kern="1200">
        <a:solidFill>
          <a:schemeClr val="tx1"/>
        </a:solidFill>
        <a:latin typeface="+mn-lt"/>
        <a:ea typeface="+mn-ea"/>
        <a:cs typeface="+mn-cs"/>
      </a:defRPr>
    </a:lvl4pPr>
    <a:lvl5pPr marL="1828800" algn="l" defTabSz="457200" rtl="0" eaLnBrk="0" fontAlgn="base" hangingPunct="0">
      <a:spcBef>
        <a:spcPct val="30000"/>
      </a:spcBef>
      <a:spcAft>
        <a:spcPct val="0"/>
      </a:spcAft>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53.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5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baseline="0" dirty="0"/>
          </a:p>
        </p:txBody>
      </p:sp>
      <p:sp>
        <p:nvSpPr>
          <p:cNvPr id="4" name="Slide Number Placeholder 3"/>
          <p:cNvSpPr>
            <a:spLocks noGrp="1"/>
          </p:cNvSpPr>
          <p:nvPr>
            <p:ph type="sldNum" sz="quarter" idx="10"/>
          </p:nvPr>
        </p:nvSpPr>
        <p:spPr/>
        <p:txBody>
          <a:bodyPr/>
          <a:lstStyle/>
          <a:p>
            <a:pPr>
              <a:defRPr/>
            </a:pPr>
            <a:fld id="{1797A1C8-B67D-41E2-A35B-AFE7759AEC2F}" type="slidenum">
              <a:rPr lang="en-US" smtClean="0"/>
              <a:pPr>
                <a:defRPr/>
              </a:pPr>
              <a:t>0</a:t>
            </a:fld>
            <a:endParaRPr lang="en-US"/>
          </a:p>
        </p:txBody>
      </p:sp>
    </p:spTree>
    <p:extLst>
      <p:ext uri="{BB962C8B-B14F-4D97-AF65-F5344CB8AC3E}">
        <p14:creationId xmlns:p14="http://schemas.microsoft.com/office/powerpoint/2010/main" val="306822813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31</a:t>
            </a:fld>
            <a:endParaRPr lang="en-US" sz="1200">
              <a:latin typeface="Calibri" pitchFamily="34" charset="0"/>
            </a:endParaRPr>
          </a:p>
        </p:txBody>
      </p:sp>
    </p:spTree>
    <p:extLst>
      <p:ext uri="{BB962C8B-B14F-4D97-AF65-F5344CB8AC3E}">
        <p14:creationId xmlns:p14="http://schemas.microsoft.com/office/powerpoint/2010/main" val="132210300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32</a:t>
            </a:fld>
            <a:endParaRPr lang="en-US" sz="1200">
              <a:latin typeface="Calibri" pitchFamily="34" charset="0"/>
            </a:endParaRPr>
          </a:p>
        </p:txBody>
      </p:sp>
    </p:spTree>
    <p:extLst>
      <p:ext uri="{BB962C8B-B14F-4D97-AF65-F5344CB8AC3E}">
        <p14:creationId xmlns:p14="http://schemas.microsoft.com/office/powerpoint/2010/main" val="48568136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33</a:t>
            </a:fld>
            <a:endParaRPr lang="en-US" sz="1200">
              <a:latin typeface="Calibri" pitchFamily="34" charset="0"/>
            </a:endParaRPr>
          </a:p>
        </p:txBody>
      </p:sp>
    </p:spTree>
    <p:extLst>
      <p:ext uri="{BB962C8B-B14F-4D97-AF65-F5344CB8AC3E}">
        <p14:creationId xmlns:p14="http://schemas.microsoft.com/office/powerpoint/2010/main" val="2619249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34</a:t>
            </a:fld>
            <a:endParaRPr lang="en-US" sz="1200">
              <a:latin typeface="Calibri" pitchFamily="34" charset="0"/>
            </a:endParaRPr>
          </a:p>
        </p:txBody>
      </p:sp>
    </p:spTree>
    <p:extLst>
      <p:ext uri="{BB962C8B-B14F-4D97-AF65-F5344CB8AC3E}">
        <p14:creationId xmlns:p14="http://schemas.microsoft.com/office/powerpoint/2010/main" val="568426174"/>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35</a:t>
            </a:fld>
            <a:endParaRPr lang="en-US" sz="1200">
              <a:latin typeface="Calibri" pitchFamily="34" charset="0"/>
            </a:endParaRPr>
          </a:p>
        </p:txBody>
      </p:sp>
    </p:spTree>
    <p:extLst>
      <p:ext uri="{BB962C8B-B14F-4D97-AF65-F5344CB8AC3E}">
        <p14:creationId xmlns:p14="http://schemas.microsoft.com/office/powerpoint/2010/main" val="1337437581"/>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36</a:t>
            </a:fld>
            <a:endParaRPr lang="en-US" sz="1200">
              <a:latin typeface="Calibri" pitchFamily="34" charset="0"/>
            </a:endParaRPr>
          </a:p>
        </p:txBody>
      </p:sp>
    </p:spTree>
    <p:extLst>
      <p:ext uri="{BB962C8B-B14F-4D97-AF65-F5344CB8AC3E}">
        <p14:creationId xmlns:p14="http://schemas.microsoft.com/office/powerpoint/2010/main" val="17314804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37</a:t>
            </a:fld>
            <a:endParaRPr lang="en-US" sz="1200">
              <a:latin typeface="Calibri" pitchFamily="34" charset="0"/>
            </a:endParaRPr>
          </a:p>
        </p:txBody>
      </p:sp>
    </p:spTree>
    <p:extLst>
      <p:ext uri="{BB962C8B-B14F-4D97-AF65-F5344CB8AC3E}">
        <p14:creationId xmlns:p14="http://schemas.microsoft.com/office/powerpoint/2010/main" val="10155019"/>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38</a:t>
            </a:fld>
            <a:endParaRPr lang="en-US" sz="1200">
              <a:latin typeface="Calibri" pitchFamily="34" charset="0"/>
            </a:endParaRPr>
          </a:p>
        </p:txBody>
      </p:sp>
    </p:spTree>
    <p:extLst>
      <p:ext uri="{BB962C8B-B14F-4D97-AF65-F5344CB8AC3E}">
        <p14:creationId xmlns:p14="http://schemas.microsoft.com/office/powerpoint/2010/main" val="160447671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39</a:t>
            </a:fld>
            <a:endParaRPr lang="en-US" sz="1200">
              <a:latin typeface="Calibri" pitchFamily="34" charset="0"/>
            </a:endParaRPr>
          </a:p>
        </p:txBody>
      </p:sp>
    </p:spTree>
    <p:extLst>
      <p:ext uri="{BB962C8B-B14F-4D97-AF65-F5344CB8AC3E}">
        <p14:creationId xmlns:p14="http://schemas.microsoft.com/office/powerpoint/2010/main" val="6664712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40</a:t>
            </a:fld>
            <a:endParaRPr lang="en-US" sz="1200">
              <a:latin typeface="Calibri" pitchFamily="34" charset="0"/>
            </a:endParaRPr>
          </a:p>
        </p:txBody>
      </p:sp>
    </p:spTree>
    <p:extLst>
      <p:ext uri="{BB962C8B-B14F-4D97-AF65-F5344CB8AC3E}">
        <p14:creationId xmlns:p14="http://schemas.microsoft.com/office/powerpoint/2010/main" val="22145965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30000"/>
              </a:spcBef>
              <a:spcAft>
                <a:spcPct val="0"/>
              </a:spcAft>
              <a:buClrTx/>
              <a:buSzTx/>
              <a:buFontTx/>
              <a:buNone/>
              <a:tabLst/>
              <a:defRPr/>
            </a:pPr>
            <a:endParaRPr lang="en-US" sz="1200" kern="1200" baseline="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23</a:t>
            </a:fld>
            <a:endParaRPr lang="en-US" sz="1200">
              <a:latin typeface="Calibri" pitchFamily="34" charset="0"/>
            </a:endParaRPr>
          </a:p>
        </p:txBody>
      </p:sp>
    </p:spTree>
    <p:extLst>
      <p:ext uri="{BB962C8B-B14F-4D97-AF65-F5344CB8AC3E}">
        <p14:creationId xmlns:p14="http://schemas.microsoft.com/office/powerpoint/2010/main" val="1934308375"/>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41</a:t>
            </a:fld>
            <a:endParaRPr lang="en-US" sz="1200">
              <a:latin typeface="Calibri" pitchFamily="34" charset="0"/>
            </a:endParaRPr>
          </a:p>
        </p:txBody>
      </p:sp>
    </p:spTree>
    <p:extLst>
      <p:ext uri="{BB962C8B-B14F-4D97-AF65-F5344CB8AC3E}">
        <p14:creationId xmlns:p14="http://schemas.microsoft.com/office/powerpoint/2010/main" val="944081376"/>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42</a:t>
            </a:fld>
            <a:endParaRPr lang="en-US" sz="1200">
              <a:latin typeface="Calibri" pitchFamily="34" charset="0"/>
            </a:endParaRPr>
          </a:p>
        </p:txBody>
      </p:sp>
    </p:spTree>
    <p:extLst>
      <p:ext uri="{BB962C8B-B14F-4D97-AF65-F5344CB8AC3E}">
        <p14:creationId xmlns:p14="http://schemas.microsoft.com/office/powerpoint/2010/main" val="1486833946"/>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43</a:t>
            </a:fld>
            <a:endParaRPr lang="en-US" sz="1200">
              <a:latin typeface="Calibri" pitchFamily="34" charset="0"/>
            </a:endParaRPr>
          </a:p>
        </p:txBody>
      </p:sp>
    </p:spTree>
    <p:extLst>
      <p:ext uri="{BB962C8B-B14F-4D97-AF65-F5344CB8AC3E}">
        <p14:creationId xmlns:p14="http://schemas.microsoft.com/office/powerpoint/2010/main" val="435930442"/>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44</a:t>
            </a:fld>
            <a:endParaRPr lang="en-US" sz="1200">
              <a:latin typeface="Calibri" pitchFamily="34" charset="0"/>
            </a:endParaRPr>
          </a:p>
        </p:txBody>
      </p:sp>
    </p:spTree>
    <p:extLst>
      <p:ext uri="{BB962C8B-B14F-4D97-AF65-F5344CB8AC3E}">
        <p14:creationId xmlns:p14="http://schemas.microsoft.com/office/powerpoint/2010/main" val="944664792"/>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45</a:t>
            </a:fld>
            <a:endParaRPr lang="en-US" sz="1200">
              <a:latin typeface="Calibri" pitchFamily="34" charset="0"/>
            </a:endParaRPr>
          </a:p>
        </p:txBody>
      </p:sp>
    </p:spTree>
    <p:extLst>
      <p:ext uri="{BB962C8B-B14F-4D97-AF65-F5344CB8AC3E}">
        <p14:creationId xmlns:p14="http://schemas.microsoft.com/office/powerpoint/2010/main" val="1213208109"/>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46</a:t>
            </a:fld>
            <a:endParaRPr lang="en-US" sz="1200">
              <a:latin typeface="Calibri" pitchFamily="34" charset="0"/>
            </a:endParaRPr>
          </a:p>
        </p:txBody>
      </p:sp>
    </p:spTree>
    <p:extLst>
      <p:ext uri="{BB962C8B-B14F-4D97-AF65-F5344CB8AC3E}">
        <p14:creationId xmlns:p14="http://schemas.microsoft.com/office/powerpoint/2010/main" val="194501869"/>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47</a:t>
            </a:fld>
            <a:endParaRPr lang="en-US" sz="1200">
              <a:latin typeface="Calibri" pitchFamily="34" charset="0"/>
            </a:endParaRPr>
          </a:p>
        </p:txBody>
      </p:sp>
    </p:spTree>
    <p:extLst>
      <p:ext uri="{BB962C8B-B14F-4D97-AF65-F5344CB8AC3E}">
        <p14:creationId xmlns:p14="http://schemas.microsoft.com/office/powerpoint/2010/main" val="588646511"/>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48</a:t>
            </a:fld>
            <a:endParaRPr lang="en-US" sz="1200">
              <a:latin typeface="Calibri" pitchFamily="34" charset="0"/>
            </a:endParaRPr>
          </a:p>
        </p:txBody>
      </p:sp>
    </p:spTree>
    <p:extLst>
      <p:ext uri="{BB962C8B-B14F-4D97-AF65-F5344CB8AC3E}">
        <p14:creationId xmlns:p14="http://schemas.microsoft.com/office/powerpoint/2010/main" val="1096553588"/>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49</a:t>
            </a:fld>
            <a:endParaRPr lang="en-US" sz="1200">
              <a:latin typeface="Calibri" pitchFamily="34" charset="0"/>
            </a:endParaRPr>
          </a:p>
        </p:txBody>
      </p:sp>
    </p:spTree>
    <p:extLst>
      <p:ext uri="{BB962C8B-B14F-4D97-AF65-F5344CB8AC3E}">
        <p14:creationId xmlns:p14="http://schemas.microsoft.com/office/powerpoint/2010/main" val="1470472202"/>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50</a:t>
            </a:fld>
            <a:endParaRPr lang="en-US" sz="1200">
              <a:latin typeface="Calibri" pitchFamily="34" charset="0"/>
            </a:endParaRPr>
          </a:p>
        </p:txBody>
      </p:sp>
    </p:spTree>
    <p:extLst>
      <p:ext uri="{BB962C8B-B14F-4D97-AF65-F5344CB8AC3E}">
        <p14:creationId xmlns:p14="http://schemas.microsoft.com/office/powerpoint/2010/main" val="390301520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24</a:t>
            </a:fld>
            <a:endParaRPr lang="en-US" sz="1200">
              <a:latin typeface="Calibri" pitchFamily="34" charset="0"/>
            </a:endParaRPr>
          </a:p>
        </p:txBody>
      </p:sp>
    </p:spTree>
    <p:extLst>
      <p:ext uri="{BB962C8B-B14F-4D97-AF65-F5344CB8AC3E}">
        <p14:creationId xmlns:p14="http://schemas.microsoft.com/office/powerpoint/2010/main" val="1325704749"/>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51</a:t>
            </a:fld>
            <a:endParaRPr lang="en-US" sz="1200">
              <a:latin typeface="Calibri" pitchFamily="34" charset="0"/>
            </a:endParaRPr>
          </a:p>
        </p:txBody>
      </p:sp>
    </p:spTree>
    <p:extLst>
      <p:ext uri="{BB962C8B-B14F-4D97-AF65-F5344CB8AC3E}">
        <p14:creationId xmlns:p14="http://schemas.microsoft.com/office/powerpoint/2010/main" val="2749160142"/>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52</a:t>
            </a:fld>
            <a:endParaRPr lang="en-US" sz="1200">
              <a:latin typeface="Calibri" pitchFamily="34" charset="0"/>
            </a:endParaRPr>
          </a:p>
        </p:txBody>
      </p:sp>
    </p:spTree>
    <p:extLst>
      <p:ext uri="{BB962C8B-B14F-4D97-AF65-F5344CB8AC3E}">
        <p14:creationId xmlns:p14="http://schemas.microsoft.com/office/powerpoint/2010/main" val="360020314"/>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53</a:t>
            </a:fld>
            <a:endParaRPr lang="en-US" sz="1200">
              <a:latin typeface="Calibri" pitchFamily="34" charset="0"/>
            </a:endParaRPr>
          </a:p>
        </p:txBody>
      </p:sp>
    </p:spTree>
    <p:extLst>
      <p:ext uri="{BB962C8B-B14F-4D97-AF65-F5344CB8AC3E}">
        <p14:creationId xmlns:p14="http://schemas.microsoft.com/office/powerpoint/2010/main" val="241026754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25</a:t>
            </a:fld>
            <a:endParaRPr lang="en-US" sz="1200">
              <a:latin typeface="Calibri" pitchFamily="34" charset="0"/>
            </a:endParaRPr>
          </a:p>
        </p:txBody>
      </p:sp>
    </p:spTree>
    <p:extLst>
      <p:ext uri="{BB962C8B-B14F-4D97-AF65-F5344CB8AC3E}">
        <p14:creationId xmlns:p14="http://schemas.microsoft.com/office/powerpoint/2010/main" val="146447314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26</a:t>
            </a:fld>
            <a:endParaRPr lang="en-US" sz="1200">
              <a:latin typeface="Calibri" pitchFamily="34" charset="0"/>
            </a:endParaRPr>
          </a:p>
        </p:txBody>
      </p:sp>
    </p:spTree>
    <p:extLst>
      <p:ext uri="{BB962C8B-B14F-4D97-AF65-F5344CB8AC3E}">
        <p14:creationId xmlns:p14="http://schemas.microsoft.com/office/powerpoint/2010/main" val="111175821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27</a:t>
            </a:fld>
            <a:endParaRPr lang="en-US" sz="1200">
              <a:latin typeface="Calibri" pitchFamily="34" charset="0"/>
            </a:endParaRPr>
          </a:p>
        </p:txBody>
      </p:sp>
    </p:spTree>
    <p:extLst>
      <p:ext uri="{BB962C8B-B14F-4D97-AF65-F5344CB8AC3E}">
        <p14:creationId xmlns:p14="http://schemas.microsoft.com/office/powerpoint/2010/main" val="91878939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28</a:t>
            </a:fld>
            <a:endParaRPr lang="en-US" sz="1200">
              <a:latin typeface="Calibri" pitchFamily="34" charset="0"/>
            </a:endParaRPr>
          </a:p>
        </p:txBody>
      </p:sp>
    </p:spTree>
    <p:extLst>
      <p:ext uri="{BB962C8B-B14F-4D97-AF65-F5344CB8AC3E}">
        <p14:creationId xmlns:p14="http://schemas.microsoft.com/office/powerpoint/2010/main" val="39326777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29</a:t>
            </a:fld>
            <a:endParaRPr lang="en-US" sz="1200">
              <a:latin typeface="Calibri" pitchFamily="34" charset="0"/>
            </a:endParaRPr>
          </a:p>
        </p:txBody>
      </p:sp>
    </p:spTree>
    <p:extLst>
      <p:ext uri="{BB962C8B-B14F-4D97-AF65-F5344CB8AC3E}">
        <p14:creationId xmlns:p14="http://schemas.microsoft.com/office/powerpoint/2010/main" val="177042710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bwMode="auto">
          <a:noFill/>
          <a:ln>
            <a:solidFill>
              <a:srgbClr val="000000"/>
            </a:solidFill>
            <a:miter lim="800000"/>
            <a:headEnd/>
            <a:tailEnd/>
          </a:ln>
        </p:spPr>
      </p:sp>
      <p:sp>
        <p:nvSpPr>
          <p:cNvPr id="17410" name="Notes Placeholder 2"/>
          <p:cNvSpPr>
            <a:spLocks noGrp="1"/>
          </p:cNvSpPr>
          <p:nvPr>
            <p:ph type="body" idx="1"/>
          </p:nvPr>
        </p:nvSpPr>
        <p:spPr bwMode="auto">
          <a:noFill/>
        </p:spPr>
        <p:txBody>
          <a:bodyPr wrap="square" numCol="1" anchor="t" anchorCtr="0" compatLnSpc="1">
            <a:prstTxWarp prst="textNoShape">
              <a:avLst/>
            </a:prstTxWarp>
          </a:bodyPr>
          <a:lstStyle/>
          <a:p>
            <a:pPr marL="0" marR="0" indent="0" algn="l" defTabSz="457200" rtl="0" eaLnBrk="0" fontAlgn="base" latinLnBrk="0" hangingPunct="0">
              <a:lnSpc>
                <a:spcPct val="100000"/>
              </a:lnSpc>
              <a:spcBef>
                <a:spcPct val="0"/>
              </a:spcBef>
              <a:spcAft>
                <a:spcPct val="0"/>
              </a:spcAft>
              <a:buClrTx/>
              <a:buSzTx/>
              <a:buFontTx/>
              <a:buNone/>
              <a:tabLst/>
              <a:defRPr/>
            </a:pPr>
            <a:endParaRPr lang="en-US" sz="1200" kern="1200" dirty="0">
              <a:solidFill>
                <a:schemeClr val="tx1"/>
              </a:solidFill>
              <a:effectLst/>
              <a:latin typeface="+mn-lt"/>
              <a:ea typeface="+mn-ea"/>
              <a:cs typeface="+mn-cs"/>
            </a:endParaRPr>
          </a:p>
        </p:txBody>
      </p:sp>
      <p:sp>
        <p:nvSpPr>
          <p:cNvPr id="1741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7CB3430-F31D-4AC4-B225-D17FADF5E411}" type="slidenum">
              <a:rPr lang="en-US" sz="1200">
                <a:latin typeface="Calibri" pitchFamily="34" charset="0"/>
              </a:rPr>
              <a:pPr algn="r"/>
              <a:t>30</a:t>
            </a:fld>
            <a:endParaRPr lang="en-US" sz="1200">
              <a:latin typeface="Calibri" pitchFamily="34" charset="0"/>
            </a:endParaRPr>
          </a:p>
        </p:txBody>
      </p:sp>
    </p:spTree>
    <p:extLst>
      <p:ext uri="{BB962C8B-B14F-4D97-AF65-F5344CB8AC3E}">
        <p14:creationId xmlns:p14="http://schemas.microsoft.com/office/powerpoint/2010/main" val="47524941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s-ES_tradnl"/>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_tradnl"/>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5DE7E9FA-2AC8-4341-B6F1-BE259740233A}" type="datetime1">
              <a:rPr lang="es-ES" smtClean="0"/>
              <a:t>11/03/2021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57AA5D5-B522-4F6F-AE68-E3567C0AADD2}" type="slidenum">
              <a:rPr lang="en-US"/>
              <a:pPr>
                <a:defRPr/>
              </a:pPr>
              <a:t>‹Nº›</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4" name="Date Placeholder 3"/>
          <p:cNvSpPr>
            <a:spLocks noGrp="1"/>
          </p:cNvSpPr>
          <p:nvPr>
            <p:ph type="dt" sz="half" idx="10"/>
          </p:nvPr>
        </p:nvSpPr>
        <p:spPr/>
        <p:txBody>
          <a:bodyPr/>
          <a:lstStyle>
            <a:lvl1pPr>
              <a:defRPr/>
            </a:lvl1pPr>
          </a:lstStyle>
          <a:p>
            <a:pPr>
              <a:defRPr/>
            </a:pPr>
            <a:fld id="{A4ABA60A-0FB9-A842-99E7-AFB5DE6AC4F6}" type="datetime1">
              <a:rPr lang="es-ES" smtClean="0"/>
              <a:t>11/03/2021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AD19792C-3661-46B9-A433-0BA8416C07D5}" type="slidenum">
              <a:rPr lang="en-US"/>
              <a:pPr>
                <a:defRPr/>
              </a:pPr>
              <a:t>‹Nº›</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s-ES_tradnl"/>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4" name="Date Placeholder 3"/>
          <p:cNvSpPr>
            <a:spLocks noGrp="1"/>
          </p:cNvSpPr>
          <p:nvPr>
            <p:ph type="dt" sz="half" idx="10"/>
          </p:nvPr>
        </p:nvSpPr>
        <p:spPr/>
        <p:txBody>
          <a:bodyPr/>
          <a:lstStyle>
            <a:lvl1pPr>
              <a:defRPr/>
            </a:lvl1pPr>
          </a:lstStyle>
          <a:p>
            <a:pPr>
              <a:defRPr/>
            </a:pPr>
            <a:fld id="{8979EC58-F9AB-104E-830F-733AC2BD3900}" type="datetime1">
              <a:rPr lang="es-ES" smtClean="0"/>
              <a:t>11/03/2021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54B35FB9-D8D9-45F9-8A87-A23A7E84E18C}" type="slidenum">
              <a:rPr lang="en-US"/>
              <a:pPr>
                <a:defRPr/>
              </a:pPr>
              <a:t>‹Nº›</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a:t>Click to edit Master title style</a:t>
            </a:r>
            <a:endParaRPr lang="en-US"/>
          </a:p>
        </p:txBody>
      </p:sp>
      <p:sp>
        <p:nvSpPr>
          <p:cNvPr id="3" name="Content Placeholder 2"/>
          <p:cNvSpPr>
            <a:spLocks noGrp="1"/>
          </p:cNvSpPr>
          <p:nvPr>
            <p:ph idx="1"/>
          </p:nvPr>
        </p:nvSpPr>
        <p:spPr/>
        <p:txBody>
          <a:bodyPr/>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4" name="Date Placeholder 3"/>
          <p:cNvSpPr>
            <a:spLocks noGrp="1"/>
          </p:cNvSpPr>
          <p:nvPr>
            <p:ph type="dt" sz="half" idx="10"/>
          </p:nvPr>
        </p:nvSpPr>
        <p:spPr/>
        <p:txBody>
          <a:bodyPr/>
          <a:lstStyle>
            <a:lvl1pPr>
              <a:defRPr/>
            </a:lvl1pPr>
          </a:lstStyle>
          <a:p>
            <a:pPr>
              <a:defRPr/>
            </a:pPr>
            <a:fld id="{D0989BEE-748E-B741-A39B-9A085BA60F70}" type="datetime1">
              <a:rPr lang="es-ES" smtClean="0"/>
              <a:t>11/03/2021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AA324C9F-6952-4386-A785-89B002DA7B96}" type="slidenum">
              <a:rPr lang="en-US"/>
              <a:pPr>
                <a:defRPr/>
              </a:pPr>
              <a:t>‹Nº›</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s-ES_tradnl"/>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_tradnl"/>
              <a:t>Click to edit Master text styles</a:t>
            </a:r>
          </a:p>
        </p:txBody>
      </p:sp>
      <p:sp>
        <p:nvSpPr>
          <p:cNvPr id="4" name="Date Placeholder 3"/>
          <p:cNvSpPr>
            <a:spLocks noGrp="1"/>
          </p:cNvSpPr>
          <p:nvPr>
            <p:ph type="dt" sz="half" idx="10"/>
          </p:nvPr>
        </p:nvSpPr>
        <p:spPr/>
        <p:txBody>
          <a:bodyPr/>
          <a:lstStyle>
            <a:lvl1pPr>
              <a:defRPr/>
            </a:lvl1pPr>
          </a:lstStyle>
          <a:p>
            <a:pPr>
              <a:defRPr/>
            </a:pPr>
            <a:fld id="{E7C6F86D-3B99-E142-AA93-F4ED935F6988}" type="datetime1">
              <a:rPr lang="es-ES" smtClean="0"/>
              <a:t>11/03/2021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AF47AD07-AF54-43B5-9C1B-DBB66213D7BF}" type="slidenum">
              <a:rPr lang="en-US"/>
              <a:pPr>
                <a:defRPr/>
              </a:pPr>
              <a:t>‹Nº›</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5" name="Date Placeholder 3"/>
          <p:cNvSpPr>
            <a:spLocks noGrp="1"/>
          </p:cNvSpPr>
          <p:nvPr>
            <p:ph type="dt" sz="half" idx="10"/>
          </p:nvPr>
        </p:nvSpPr>
        <p:spPr/>
        <p:txBody>
          <a:bodyPr/>
          <a:lstStyle>
            <a:lvl1pPr>
              <a:defRPr/>
            </a:lvl1pPr>
          </a:lstStyle>
          <a:p>
            <a:pPr>
              <a:defRPr/>
            </a:pPr>
            <a:fld id="{9CDC5590-6E6A-7B42-B06C-299632C7278B}" type="datetime1">
              <a:rPr lang="es-ES" smtClean="0"/>
              <a:t>11/03/2021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1D2514C5-F73B-434A-B643-9BC960123B3E}" type="slidenum">
              <a:rPr lang="en-US"/>
              <a:pPr>
                <a:defRPr/>
              </a:pPr>
              <a:t>‹Nº›</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s-ES_tradnl"/>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_tradnl"/>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_tradnl"/>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7" name="Date Placeholder 3"/>
          <p:cNvSpPr>
            <a:spLocks noGrp="1"/>
          </p:cNvSpPr>
          <p:nvPr>
            <p:ph type="dt" sz="half" idx="10"/>
          </p:nvPr>
        </p:nvSpPr>
        <p:spPr/>
        <p:txBody>
          <a:bodyPr/>
          <a:lstStyle>
            <a:lvl1pPr>
              <a:defRPr/>
            </a:lvl1pPr>
          </a:lstStyle>
          <a:p>
            <a:pPr>
              <a:defRPr/>
            </a:pPr>
            <a:fld id="{FD6C350B-D949-1340-BFA8-5A905ECC9A58}" type="datetime1">
              <a:rPr lang="es-ES" smtClean="0"/>
              <a:t>11/03/2021</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AD234C46-C0E0-4C8C-8EB0-DD544E49185B}" type="slidenum">
              <a:rPr lang="en-US"/>
              <a:pPr>
                <a:defRPr/>
              </a:pPr>
              <a:t>‹Nº›</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_tradnl"/>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50D3D1CB-8707-0F41-8EA8-695275832BC7}" type="datetime1">
              <a:rPr lang="es-ES" smtClean="0"/>
              <a:t>11/03/2021</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C0E5E24F-1B53-4520-8E6E-0C00C80E39B8}" type="slidenum">
              <a:rPr lang="en-US"/>
              <a:pPr>
                <a:defRPr/>
              </a:pPr>
              <a:t>‹Nº›</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3C9578ED-1529-6249-AC32-15A69451763F}" type="datetime1">
              <a:rPr lang="es-ES" smtClean="0"/>
              <a:t>11/03/2021</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71E629FD-2D00-4494-9CD5-8D22C9AFFC94}" type="slidenum">
              <a:rPr lang="en-US"/>
              <a:pPr>
                <a:defRPr/>
              </a:pPr>
              <a:t>‹Nº›</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s-ES_tradnl"/>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_tradnl"/>
              <a:t>Click to edit Master text styles</a:t>
            </a:r>
          </a:p>
        </p:txBody>
      </p:sp>
      <p:sp>
        <p:nvSpPr>
          <p:cNvPr id="5" name="Date Placeholder 3"/>
          <p:cNvSpPr>
            <a:spLocks noGrp="1"/>
          </p:cNvSpPr>
          <p:nvPr>
            <p:ph type="dt" sz="half" idx="10"/>
          </p:nvPr>
        </p:nvSpPr>
        <p:spPr/>
        <p:txBody>
          <a:bodyPr/>
          <a:lstStyle>
            <a:lvl1pPr>
              <a:defRPr/>
            </a:lvl1pPr>
          </a:lstStyle>
          <a:p>
            <a:pPr>
              <a:defRPr/>
            </a:pPr>
            <a:fld id="{949A674B-4E47-2E48-BC38-5A4C660F84D1}" type="datetime1">
              <a:rPr lang="es-ES" smtClean="0"/>
              <a:t>11/03/2021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E6AD435B-2689-4E39-AAB6-93CC7ADE7F7B}" type="slidenum">
              <a:rPr lang="en-US"/>
              <a:pPr>
                <a:defRPr/>
              </a:pPr>
              <a:t>‹Nº›</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s-ES_tradnl"/>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_tradnl"/>
              <a:t>Click to edit Master text styles</a:t>
            </a:r>
          </a:p>
        </p:txBody>
      </p:sp>
      <p:sp>
        <p:nvSpPr>
          <p:cNvPr id="5" name="Date Placeholder 3"/>
          <p:cNvSpPr>
            <a:spLocks noGrp="1"/>
          </p:cNvSpPr>
          <p:nvPr>
            <p:ph type="dt" sz="half" idx="10"/>
          </p:nvPr>
        </p:nvSpPr>
        <p:spPr/>
        <p:txBody>
          <a:bodyPr/>
          <a:lstStyle>
            <a:lvl1pPr>
              <a:defRPr/>
            </a:lvl1pPr>
          </a:lstStyle>
          <a:p>
            <a:pPr>
              <a:defRPr/>
            </a:pPr>
            <a:fld id="{B53FB7DA-B79D-EE4D-816E-17BBB54DBECD}" type="datetime1">
              <a:rPr lang="es-ES" smtClean="0"/>
              <a:t>11/03/2021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EF7712CB-2C8B-44C7-8E34-9B95E7ED5EE2}" type="slidenum">
              <a:rPr lang="en-US"/>
              <a:pPr>
                <a:defRPr/>
              </a:pPr>
              <a:t>‹Nº›</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s-ES_tradnl"/>
              <a:t>Click to edit Master title style</a:t>
            </a:r>
            <a:endParaRPr lang="en-US"/>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67F0A072-B5FD-8746-A418-FE68A42FBE16}" type="datetime1">
              <a:rPr lang="es-ES" smtClean="0"/>
              <a:t>11/03/2021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9276AF45-8E16-48FB-8D2D-352EF334FC9A}" type="slidenum">
              <a:rPr lang="en-US"/>
              <a:pPr>
                <a:defRPr/>
              </a:pPr>
              <a:t>‹Nº›</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Calibri" pitchFamily="34" charset="0"/>
        </a:defRPr>
      </a:lvl2pPr>
      <a:lvl3pPr algn="ctr" defTabSz="457200" rtl="0" eaLnBrk="0" fontAlgn="base" hangingPunct="0">
        <a:spcBef>
          <a:spcPct val="0"/>
        </a:spcBef>
        <a:spcAft>
          <a:spcPct val="0"/>
        </a:spcAft>
        <a:defRPr sz="4400">
          <a:solidFill>
            <a:schemeClr val="tx1"/>
          </a:solidFill>
          <a:latin typeface="Calibri" pitchFamily="34" charset="0"/>
        </a:defRPr>
      </a:lvl3pPr>
      <a:lvl4pPr algn="ctr" defTabSz="457200" rtl="0" eaLnBrk="0" fontAlgn="base" hangingPunct="0">
        <a:spcBef>
          <a:spcPct val="0"/>
        </a:spcBef>
        <a:spcAft>
          <a:spcPct val="0"/>
        </a:spcAft>
        <a:defRPr sz="4400">
          <a:solidFill>
            <a:schemeClr val="tx1"/>
          </a:solidFill>
          <a:latin typeface="Calibri" pitchFamily="34" charset="0"/>
        </a:defRPr>
      </a:lvl4pPr>
      <a:lvl5pPr algn="ctr" defTabSz="457200" rtl="0" eaLnBrk="0" fontAlgn="base" hangingPunct="0">
        <a:spcBef>
          <a:spcPct val="0"/>
        </a:spcBef>
        <a:spcAft>
          <a:spcPct val="0"/>
        </a:spcAft>
        <a:defRPr sz="4400">
          <a:solidFill>
            <a:schemeClr val="tx1"/>
          </a:solidFill>
          <a:latin typeface="Calibri" pitchFamily="34" charset="0"/>
        </a:defRPr>
      </a:lvl5pPr>
      <a:lvl6pPr marL="457200" algn="ctr" defTabSz="457200" rtl="0" fontAlgn="base">
        <a:spcBef>
          <a:spcPct val="0"/>
        </a:spcBef>
        <a:spcAft>
          <a:spcPct val="0"/>
        </a:spcAft>
        <a:defRPr sz="4400">
          <a:solidFill>
            <a:schemeClr val="tx1"/>
          </a:solidFill>
          <a:latin typeface="Calibri" pitchFamily="34" charset="0"/>
        </a:defRPr>
      </a:lvl6pPr>
      <a:lvl7pPr marL="914400" algn="ctr" defTabSz="457200" rtl="0" fontAlgn="base">
        <a:spcBef>
          <a:spcPct val="0"/>
        </a:spcBef>
        <a:spcAft>
          <a:spcPct val="0"/>
        </a:spcAft>
        <a:defRPr sz="4400">
          <a:solidFill>
            <a:schemeClr val="tx1"/>
          </a:solidFill>
          <a:latin typeface="Calibri" pitchFamily="34" charset="0"/>
        </a:defRPr>
      </a:lvl7pPr>
      <a:lvl8pPr marL="1371600" algn="ctr" defTabSz="457200" rtl="0" fontAlgn="base">
        <a:spcBef>
          <a:spcPct val="0"/>
        </a:spcBef>
        <a:spcAft>
          <a:spcPct val="0"/>
        </a:spcAft>
        <a:defRPr sz="4400">
          <a:solidFill>
            <a:schemeClr val="tx1"/>
          </a:solidFill>
          <a:latin typeface="Calibri" pitchFamily="34" charset="0"/>
        </a:defRPr>
      </a:lvl8pPr>
      <a:lvl9pPr marL="1828800" algn="ctr" defTabSz="457200" rtl="0" fontAlgn="base">
        <a:spcBef>
          <a:spcPct val="0"/>
        </a:spcBef>
        <a:spcAft>
          <a:spcPct val="0"/>
        </a:spcAft>
        <a:defRPr sz="4400">
          <a:solidFill>
            <a:schemeClr val="tx1"/>
          </a:solidFill>
          <a:latin typeface="Calibri" pitchFamily="34" charset="0"/>
        </a:defRPr>
      </a:lvl9pPr>
    </p:titleStyle>
    <p:bodyStyle>
      <a:lvl1pPr marL="342900" indent="-342900" algn="l" defTabSz="457200"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6.xml"/><Relationship Id="rId1" Type="http://schemas.openxmlformats.org/officeDocument/2006/relationships/slideLayout" Target="../slideLayouts/slideLayout7.xml"/><Relationship Id="rId4" Type="http://schemas.microsoft.com/office/2007/relationships/hdphoto" Target="../media/hdphoto1.wdp"/></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7.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7.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7.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7.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7.xml"/></Relationships>
</file>

<file path=ppt/slides/_rels/slide51.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7.xml"/></Relationships>
</file>

<file path=ppt/slides/_rels/slide52.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7.xml"/></Relationships>
</file>

<file path=ppt/slides/_rels/slide53.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7.xml"/></Relationships>
</file>

<file path=ppt/slides/_rels/slide54.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819728" y="5934023"/>
            <a:ext cx="5727400" cy="338554"/>
          </a:xfrm>
          <a:prstGeom prst="rect">
            <a:avLst/>
          </a:prstGeom>
          <a:noFill/>
        </p:spPr>
        <p:txBody>
          <a:bodyPr wrap="square" rtlCol="0">
            <a:spAutoFit/>
          </a:bodyPr>
          <a:lstStyle/>
          <a:p>
            <a:pPr algn="ctr"/>
            <a:r>
              <a:rPr lang="en-US" sz="1600" i="1">
                <a:solidFill>
                  <a:schemeClr val="tx2"/>
                </a:solidFill>
                <a:latin typeface="Times New Roman" charset="0"/>
                <a:ea typeface="Times New Roman" charset="0"/>
                <a:cs typeface="Times New Roman" charset="0"/>
              </a:rPr>
              <a:t>Marzo</a:t>
            </a:r>
            <a:r>
              <a:rPr lang="en-US" sz="1600" i="1" dirty="0">
                <a:solidFill>
                  <a:schemeClr val="tx2"/>
                </a:solidFill>
                <a:latin typeface="Times New Roman" charset="0"/>
                <a:ea typeface="Times New Roman" charset="0"/>
                <a:cs typeface="Times New Roman" charset="0"/>
              </a:rPr>
              <a:t> 2021</a:t>
            </a:r>
            <a:endParaRPr lang="en-US" sz="1600" i="1" baseline="30000" dirty="0">
              <a:solidFill>
                <a:schemeClr val="tx2"/>
              </a:solidFill>
              <a:latin typeface="Times New Roman" charset="0"/>
              <a:ea typeface="Times New Roman" charset="0"/>
              <a:cs typeface="Times New Roman" charset="0"/>
            </a:endParaRPr>
          </a:p>
        </p:txBody>
      </p:sp>
      <p:sp>
        <p:nvSpPr>
          <p:cNvPr id="3" name="Subtitle 2"/>
          <p:cNvSpPr>
            <a:spLocks noGrp="1"/>
          </p:cNvSpPr>
          <p:nvPr>
            <p:ph type="subTitle" idx="1"/>
          </p:nvPr>
        </p:nvSpPr>
        <p:spPr>
          <a:xfrm>
            <a:off x="4065916" y="5339439"/>
            <a:ext cx="5235023" cy="751335"/>
          </a:xfrm>
        </p:spPr>
        <p:txBody>
          <a:bodyPr>
            <a:noAutofit/>
          </a:bodyPr>
          <a:lstStyle/>
          <a:p>
            <a:r>
              <a:rPr lang="es-ES_tradnl" dirty="0">
                <a:solidFill>
                  <a:schemeClr val="tx2"/>
                </a:solidFill>
                <a:latin typeface="Times New Roman" charset="0"/>
                <a:ea typeface="Times New Roman" charset="0"/>
                <a:cs typeface="Times New Roman" charset="0"/>
              </a:rPr>
              <a:t>Prof. Mónica </a:t>
            </a:r>
            <a:r>
              <a:rPr lang="es-ES_tradnl" dirty="0" err="1">
                <a:solidFill>
                  <a:schemeClr val="tx2"/>
                </a:solidFill>
                <a:latin typeface="Times New Roman" charset="0"/>
                <a:ea typeface="Times New Roman" charset="0"/>
                <a:cs typeface="Times New Roman" charset="0"/>
              </a:rPr>
              <a:t>Legaspi</a:t>
            </a:r>
            <a:r>
              <a:rPr lang="es-ES_tradnl" dirty="0">
                <a:solidFill>
                  <a:schemeClr val="tx2"/>
                </a:solidFill>
                <a:latin typeface="Times New Roman" charset="0"/>
                <a:ea typeface="Times New Roman" charset="0"/>
                <a:cs typeface="Times New Roman" charset="0"/>
              </a:rPr>
              <a:t> Díaz</a:t>
            </a:r>
          </a:p>
          <a:p>
            <a:pPr algn="l"/>
            <a:endParaRPr lang="en-US" sz="2500" i="1" dirty="0">
              <a:solidFill>
                <a:schemeClr val="tx1">
                  <a:lumMod val="50000"/>
                  <a:lumOff val="50000"/>
                </a:schemeClr>
              </a:solidFill>
              <a:latin typeface="Times New Roman" charset="0"/>
              <a:ea typeface="Times New Roman" charset="0"/>
              <a:cs typeface="Times New Roman" charset="0"/>
            </a:endParaRPr>
          </a:p>
        </p:txBody>
      </p:sp>
      <p:sp>
        <p:nvSpPr>
          <p:cNvPr id="5" name="TextBox 4"/>
          <p:cNvSpPr txBox="1"/>
          <p:nvPr/>
        </p:nvSpPr>
        <p:spPr>
          <a:xfrm>
            <a:off x="477075" y="2249067"/>
            <a:ext cx="8149071" cy="1938992"/>
          </a:xfrm>
          <a:prstGeom prst="rect">
            <a:avLst/>
          </a:prstGeom>
          <a:noFill/>
        </p:spPr>
        <p:txBody>
          <a:bodyPr wrap="square" rtlCol="0">
            <a:spAutoFit/>
          </a:bodyPr>
          <a:lstStyle/>
          <a:p>
            <a:pPr algn="ctr"/>
            <a:r>
              <a:rPr lang="es-ES_tradnl" sz="4000" b="1" dirty="0">
                <a:solidFill>
                  <a:schemeClr val="tx2"/>
                </a:solidFill>
                <a:latin typeface="Times New Roman" charset="0"/>
                <a:ea typeface="Times New Roman" charset="0"/>
                <a:cs typeface="Times New Roman" charset="0"/>
              </a:rPr>
              <a:t>Responsabilidad Patrimonial por Daños Derivados de la Prestación de Servicios Públicos Locales</a:t>
            </a:r>
            <a:endParaRPr lang="es-ES_tradnl" sz="4000" dirty="0">
              <a:solidFill>
                <a:schemeClr val="tx2"/>
              </a:solidFill>
              <a:latin typeface="Times New Roman" charset="0"/>
              <a:ea typeface="Times New Roman" charset="0"/>
              <a:cs typeface="Times New Roman" charset="0"/>
            </a:endParaRPr>
          </a:p>
        </p:txBody>
      </p:sp>
    </p:spTree>
    <p:extLst>
      <p:ext uri="{BB962C8B-B14F-4D97-AF65-F5344CB8AC3E}">
        <p14:creationId xmlns:p14="http://schemas.microsoft.com/office/powerpoint/2010/main" val="278201688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6" name="Marcador de contenido 5"/>
          <p:cNvSpPr>
            <a:spLocks noGrp="1"/>
          </p:cNvSpPr>
          <p:nvPr>
            <p:ph sz="half" idx="2"/>
          </p:nvPr>
        </p:nvSpPr>
        <p:spPr>
          <a:xfrm>
            <a:off x="1331844" y="1739044"/>
            <a:ext cx="7169926" cy="4629100"/>
          </a:xfrm>
        </p:spPr>
        <p:txBody>
          <a:bodyPr>
            <a:normAutofit/>
          </a:bodyPr>
          <a:lstStyle/>
          <a:p>
            <a:pPr algn="just"/>
            <a:r>
              <a:rPr lang="es-ES" sz="1600" dirty="0">
                <a:solidFill>
                  <a:srgbClr val="FF0000"/>
                </a:solidFill>
              </a:rPr>
              <a:t>1. El ciudadano que haya sufrido una lesión o se haya visto perjudicado por una actividad municipal </a:t>
            </a:r>
            <a:r>
              <a:rPr lang="es-ES" sz="1600" b="1" dirty="0">
                <a:solidFill>
                  <a:srgbClr val="FF0000"/>
                </a:solidFill>
              </a:rPr>
              <a:t>no puede reclamar directamente al seguro en el que la entidad local tenga suscrita una póliza, sino que deberá instar el correspondiente expediente de responsabilidad patrimonial que sólo al Ayuntamiento compete su resolución</a:t>
            </a:r>
            <a:r>
              <a:rPr lang="es-ES" sz="1600" dirty="0">
                <a:solidFill>
                  <a:srgbClr val="FF0000"/>
                </a:solidFill>
              </a:rPr>
              <a:t>. La aseguradora ninguna relación mantiene con el tercero, sino con el Ayuntamiento, que es el organismo que tiene suscrito el contrato de seguro.</a:t>
            </a:r>
            <a:endParaRPr lang="en-GB" sz="1600" dirty="0">
              <a:solidFill>
                <a:srgbClr val="FF0000"/>
              </a:solidFill>
            </a:endParaRPr>
          </a:p>
          <a:p>
            <a:pPr algn="just"/>
            <a:r>
              <a:rPr lang="es-ES" sz="1600" dirty="0">
                <a:solidFill>
                  <a:srgbClr val="FF0000"/>
                </a:solidFill>
              </a:rPr>
              <a:t>2. </a:t>
            </a:r>
            <a:r>
              <a:rPr lang="es-ES" sz="1600" b="1" dirty="0">
                <a:solidFill>
                  <a:srgbClr val="FF0000"/>
                </a:solidFill>
              </a:rPr>
              <a:t>Ninguna obligación tiene el Ayuntamiento de emitir un informe a petición de la compañía aseguradora, pues la relación contractual entre ambos nada dice al respecto, cosa distinta es si la aseguradora lo único que pide es el expediente de responsabilidad patrimonial tramitado al objeto de conocer si existe la misma o no.</a:t>
            </a:r>
            <a:endParaRPr lang="en-GB" sz="1600" b="1" dirty="0">
              <a:solidFill>
                <a:srgbClr val="FF0000"/>
              </a:solidFill>
            </a:endParaRPr>
          </a:p>
          <a:p>
            <a:pPr algn="just"/>
            <a:r>
              <a:rPr lang="es-ES" sz="1600" dirty="0">
                <a:solidFill>
                  <a:srgbClr val="FF0000"/>
                </a:solidFill>
              </a:rPr>
              <a:t>3. La remisión de un correo electrónico por parte de la aseguradora realizando una solicitud, </a:t>
            </a:r>
            <a:r>
              <a:rPr lang="es-ES" sz="1600" b="1" dirty="0">
                <a:solidFill>
                  <a:srgbClr val="FF0000"/>
                </a:solidFill>
              </a:rPr>
              <a:t>no obliga a la Administración a resolver ni tampoco a exigir la subsanación de la presentación de forma adecuada, sin perjuicio de que sea conveniente contestar por la misma vía indicando los medios correctos para la presentación de tal petición.</a:t>
            </a:r>
            <a:endParaRPr lang="en-GB" sz="1600" b="1" dirty="0">
              <a:solidFill>
                <a:srgbClr val="FF0000"/>
              </a:solidFill>
            </a:endParaRPr>
          </a:p>
          <a:p>
            <a:endParaRPr lang="es-ES" sz="1550" b="1" dirty="0">
              <a:solidFill>
                <a:srgbClr val="FF0000"/>
              </a:solidFill>
            </a:endParaRPr>
          </a:p>
        </p:txBody>
      </p:sp>
    </p:spTree>
    <p:extLst>
      <p:ext uri="{BB962C8B-B14F-4D97-AF65-F5344CB8AC3E}">
        <p14:creationId xmlns:p14="http://schemas.microsoft.com/office/powerpoint/2010/main" val="399234691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a:t>
            </a:r>
            <a:br>
              <a:rPr lang="es-ES" dirty="0"/>
            </a:br>
            <a:endParaRPr lang="es-ES" dirty="0"/>
          </a:p>
        </p:txBody>
      </p:sp>
      <p:sp>
        <p:nvSpPr>
          <p:cNvPr id="5" name="Marcador de texto 4"/>
          <p:cNvSpPr>
            <a:spLocks noGrp="1"/>
          </p:cNvSpPr>
          <p:nvPr>
            <p:ph type="body" idx="1"/>
          </p:nvPr>
        </p:nvSpPr>
        <p:spPr>
          <a:xfrm>
            <a:off x="1054606" y="1868292"/>
            <a:ext cx="7169926" cy="2227052"/>
          </a:xfrm>
          <a:ln>
            <a:solidFill>
              <a:srgbClr val="FF0000"/>
            </a:solidFill>
          </a:ln>
          <a:effectLst>
            <a:outerShdw blurRad="50800" dist="38100" algn="l" rotWithShape="0">
              <a:prstClr val="black">
                <a:alpha val="40000"/>
              </a:prstClr>
            </a:outerShdw>
          </a:effectLst>
        </p:spPr>
        <p:txBody>
          <a:bodyPr/>
          <a:lstStyle/>
          <a:p>
            <a:pPr algn="just"/>
            <a:r>
              <a:rPr lang="es-ES" dirty="0"/>
              <a:t>¿Podemos aplicar la </a:t>
            </a:r>
            <a:r>
              <a:rPr lang="es-ES" u="sng" dirty="0"/>
              <a:t>Ley 35/2015</a:t>
            </a:r>
            <a:r>
              <a:rPr lang="es-ES" dirty="0"/>
              <a:t>, relativa a la valoración de los daños y perjuicios en accidentes de circulación, para determinar la indemnización en caso de responsabilidad patrimonial de la Administración?</a:t>
            </a:r>
            <a:endParaRPr lang="en-GB" dirty="0"/>
          </a:p>
          <a:p>
            <a:endParaRPr lang="es-ES" sz="1050" dirty="0">
              <a:solidFill>
                <a:srgbClr val="FF0000"/>
              </a:solidFill>
            </a:endParaRPr>
          </a:p>
        </p:txBody>
      </p:sp>
    </p:spTree>
    <p:extLst>
      <p:ext uri="{BB962C8B-B14F-4D97-AF65-F5344CB8AC3E}">
        <p14:creationId xmlns:p14="http://schemas.microsoft.com/office/powerpoint/2010/main" val="174645056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sz="2200" b="1" dirty="0"/>
              <a:t>SUPUESTOS solución</a:t>
            </a:r>
            <a:br>
              <a:rPr lang="es-ES" dirty="0"/>
            </a:br>
            <a:endParaRPr lang="es-ES" dirty="0"/>
          </a:p>
        </p:txBody>
      </p:sp>
      <p:sp>
        <p:nvSpPr>
          <p:cNvPr id="5" name="Marcador de texto 4"/>
          <p:cNvSpPr>
            <a:spLocks noGrp="1"/>
          </p:cNvSpPr>
          <p:nvPr>
            <p:ph type="body" idx="1"/>
          </p:nvPr>
        </p:nvSpPr>
        <p:spPr>
          <a:xfrm>
            <a:off x="1054606" y="1422784"/>
            <a:ext cx="7169926" cy="902957"/>
          </a:xfrm>
          <a:ln>
            <a:solidFill>
              <a:srgbClr val="FF0000"/>
            </a:solidFill>
          </a:ln>
          <a:effectLst>
            <a:outerShdw blurRad="50800" dist="38100" algn="l" rotWithShape="0">
              <a:prstClr val="black">
                <a:alpha val="40000"/>
              </a:prstClr>
            </a:outerShdw>
          </a:effectLst>
        </p:spPr>
        <p:txBody>
          <a:bodyPr/>
          <a:lstStyle/>
          <a:p>
            <a:pPr algn="just"/>
            <a:r>
              <a:rPr lang="es-ES" sz="1400" dirty="0"/>
              <a:t>¿Podemos aplicar la </a:t>
            </a:r>
            <a:r>
              <a:rPr lang="es-ES" sz="1400" u="sng" dirty="0"/>
              <a:t>Ley 35/2015</a:t>
            </a:r>
            <a:r>
              <a:rPr lang="es-ES" sz="1400" dirty="0"/>
              <a:t>, relativa a la valoración de los daños y perjuicios en accidentes de circulación, para determinar la indemnización en caso de responsabilidad patrimonial de la Administración?</a:t>
            </a:r>
            <a:endParaRPr lang="en-GB" sz="1400" dirty="0"/>
          </a:p>
          <a:p>
            <a:endParaRPr lang="es-ES" sz="1050" dirty="0">
              <a:solidFill>
                <a:srgbClr val="FF0000"/>
              </a:solidFill>
            </a:endParaRPr>
          </a:p>
        </p:txBody>
      </p:sp>
      <p:sp>
        <p:nvSpPr>
          <p:cNvPr id="6" name="Marcador de contenido 5"/>
          <p:cNvSpPr>
            <a:spLocks noGrp="1"/>
          </p:cNvSpPr>
          <p:nvPr>
            <p:ph sz="half" idx="2"/>
          </p:nvPr>
        </p:nvSpPr>
        <p:spPr>
          <a:xfrm>
            <a:off x="768545" y="2423192"/>
            <a:ext cx="7733225" cy="4218830"/>
          </a:xfrm>
        </p:spPr>
        <p:txBody>
          <a:bodyPr>
            <a:normAutofit fontScale="25000" lnSpcReduction="20000"/>
          </a:bodyPr>
          <a:lstStyle/>
          <a:p>
            <a:pPr algn="just"/>
            <a:r>
              <a:rPr lang="es-ES" sz="4800" dirty="0"/>
              <a:t>El </a:t>
            </a:r>
            <a:r>
              <a:rPr lang="es-ES" sz="4800" u="sng" dirty="0"/>
              <a:t>art. 34.2 de la Ley 40/2015</a:t>
            </a:r>
            <a:r>
              <a:rPr lang="es-ES" sz="4800" dirty="0"/>
              <a:t> establece que «la indemnización se calculará con arreglo a los criterios de valoración establecidos en la legislación fiscal, de expropiación forzosa y demás normas aplicables, ponderándose, en su caso, las valoraciones predominantes en el mercado. </a:t>
            </a:r>
          </a:p>
          <a:p>
            <a:pPr algn="just"/>
            <a:r>
              <a:rPr lang="es-ES" sz="4800" dirty="0"/>
              <a:t>La </a:t>
            </a:r>
            <a:r>
              <a:rPr lang="es-ES" sz="4800" u="sng" dirty="0"/>
              <a:t>Ley 35/2015, de 22 de septiembre</a:t>
            </a:r>
            <a:r>
              <a:rPr lang="es-ES" sz="4800" dirty="0"/>
              <a:t>, de reforma del sistema para la valoración de los daños y perjuicios causados a las personas en accidentes de circulación concreta el procedimiento de valoración de los daños sufridos en este tipo de accidentes. No obstante, la jurisprudencia se ha hecho eco de la utilización de tales criterios para valorar los daños derivados de la responsabilidad patrimonial de la Administración.</a:t>
            </a:r>
            <a:endParaRPr lang="en-GB" sz="4800" dirty="0"/>
          </a:p>
          <a:p>
            <a:pPr algn="just"/>
            <a:r>
              <a:rPr lang="es-ES" sz="4800" dirty="0"/>
              <a:t>Sentencia de la </a:t>
            </a:r>
            <a:r>
              <a:rPr lang="es-ES" sz="4800" u="sng" dirty="0"/>
              <a:t>Audiencia Nacional de 20 de octubre de 2015</a:t>
            </a:r>
            <a:r>
              <a:rPr lang="es-ES" sz="4800" dirty="0"/>
              <a:t>, citando la de 21 de abril de 2015, ha reconocido el valor orientativo y no vinculante en los procesos de reclamación de responsabilidad patrimonial de las Administraciones públicas de los criterios establecidos al regular el sistema legal de valoración de los daños y perjuicios causados a las personas en accidentes de circulación:</a:t>
            </a:r>
            <a:endParaRPr lang="en-GB" sz="4800" dirty="0"/>
          </a:p>
          <a:p>
            <a:pPr algn="just"/>
            <a:r>
              <a:rPr lang="es-ES" sz="4800" dirty="0"/>
              <a:t>«En esta clase de supuestos, en que se trata de determinar el alcance de la responsabilidad patrimonial del Estado, la referencia que puede representar a la hora de fijar el "quantum" indemnizatorio la </a:t>
            </a:r>
            <a:r>
              <a:rPr lang="es-ES" sz="4800" u="sng" dirty="0"/>
              <a:t>Ley sobre responsabilidad civil y seguro en la circulación de vehículos a motor</a:t>
            </a:r>
            <a:r>
              <a:rPr lang="es-ES" sz="4800" dirty="0"/>
              <a:t> mencionada, es un instrumento útil, aunque no una norma de obligado cumplimiento para la Administración; "la indemnización se calculará con arreglo a los criterios de valoración establecidos en la legislación de expropiación forzosa, legislación fiscal y demás normas aplicables, ponderándose, en su caso, las valoraciones predominantes en el mercado"; quizá por este último inciso resulta cada vez más frecuente que la propia Administración acuda, para fijar la indemnización en supuestos de responsabilidad por el funcionamiento de los servicios, a las indemnizaciones establecidas en dicha ley, ante la facilidad que supone contar con una detallada descripción de supuestos y la valoración de los mismos, que se actualiza periódicamente, a efectos de indemnización…».</a:t>
            </a:r>
            <a:endParaRPr lang="en-GB" sz="4800" dirty="0"/>
          </a:p>
          <a:p>
            <a:endParaRPr lang="es-ES" sz="1950" b="1" dirty="0">
              <a:solidFill>
                <a:srgbClr val="FF0000"/>
              </a:solidFill>
            </a:endParaRPr>
          </a:p>
        </p:txBody>
      </p:sp>
    </p:spTree>
    <p:extLst>
      <p:ext uri="{BB962C8B-B14F-4D97-AF65-F5344CB8AC3E}">
        <p14:creationId xmlns:p14="http://schemas.microsoft.com/office/powerpoint/2010/main" val="370954680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sz="2200" b="1" dirty="0"/>
              <a:t>SUPUESTOS</a:t>
            </a:r>
            <a:br>
              <a:rPr lang="es-ES" dirty="0"/>
            </a:br>
            <a:endParaRPr lang="es-ES" dirty="0"/>
          </a:p>
        </p:txBody>
      </p:sp>
      <p:sp>
        <p:nvSpPr>
          <p:cNvPr id="5" name="Marcador de texto 4"/>
          <p:cNvSpPr>
            <a:spLocks noGrp="1"/>
          </p:cNvSpPr>
          <p:nvPr>
            <p:ph type="body" idx="1"/>
          </p:nvPr>
        </p:nvSpPr>
        <p:spPr>
          <a:xfrm>
            <a:off x="1054606" y="1422784"/>
            <a:ext cx="7169926" cy="902957"/>
          </a:xfrm>
          <a:ln>
            <a:solidFill>
              <a:srgbClr val="FF0000"/>
            </a:solidFill>
          </a:ln>
          <a:effectLst>
            <a:outerShdw blurRad="50800" dist="38100" algn="l" rotWithShape="0">
              <a:prstClr val="black">
                <a:alpha val="40000"/>
              </a:prstClr>
            </a:outerShdw>
          </a:effectLst>
        </p:spPr>
        <p:txBody>
          <a:bodyPr/>
          <a:lstStyle/>
          <a:p>
            <a:pPr algn="just"/>
            <a:r>
              <a:rPr lang="es-ES" sz="1400" dirty="0"/>
              <a:t>¿Podemos aplicar la </a:t>
            </a:r>
            <a:r>
              <a:rPr lang="es-ES" sz="1400" u="sng" dirty="0"/>
              <a:t>Ley 35/2015</a:t>
            </a:r>
            <a:r>
              <a:rPr lang="es-ES" sz="1400" dirty="0"/>
              <a:t>, relativa a la valoración de los daños y perjuicios en accidentes de circulación, para determinar la indemnización en caso de responsabilidad patrimonial de la Administración?</a:t>
            </a:r>
            <a:endParaRPr lang="en-GB" sz="1400" dirty="0"/>
          </a:p>
          <a:p>
            <a:endParaRPr lang="es-ES" sz="1050" dirty="0">
              <a:solidFill>
                <a:srgbClr val="FF0000"/>
              </a:solidFill>
            </a:endParaRPr>
          </a:p>
        </p:txBody>
      </p:sp>
      <p:sp>
        <p:nvSpPr>
          <p:cNvPr id="6" name="Marcador de contenido 5"/>
          <p:cNvSpPr>
            <a:spLocks noGrp="1"/>
          </p:cNvSpPr>
          <p:nvPr>
            <p:ph sz="half" idx="2"/>
          </p:nvPr>
        </p:nvSpPr>
        <p:spPr>
          <a:xfrm>
            <a:off x="768545" y="2423192"/>
            <a:ext cx="7733225" cy="3955169"/>
          </a:xfrm>
        </p:spPr>
        <p:txBody>
          <a:bodyPr>
            <a:normAutofit fontScale="55000" lnSpcReduction="20000"/>
          </a:bodyPr>
          <a:lstStyle/>
          <a:p>
            <a:pPr algn="just"/>
            <a:r>
              <a:rPr lang="es-ES" sz="2600" dirty="0"/>
              <a:t>El Dictamen del Consejo Consultivo del Principado de Asturias </a:t>
            </a:r>
            <a:r>
              <a:rPr lang="es-ES" sz="2600" dirty="0" err="1"/>
              <a:t>n.</a:t>
            </a:r>
            <a:r>
              <a:rPr lang="es-ES" sz="2600" baseline="30000" dirty="0" err="1"/>
              <a:t>o</a:t>
            </a:r>
            <a:r>
              <a:rPr lang="es-ES" sz="2600" dirty="0"/>
              <a:t> 210/2016 se pronunció sobre una reclamación de responsabilidad patrimonial formulada por las lesiones sufridas como consecuencia de una caída en la vía pública tras tropezar con una tabla que se encontraba en un paso de peatones, acepta la aplicación del baremo aplicable para los daños provocados por accidente de circulación.</a:t>
            </a:r>
            <a:endParaRPr lang="en-GB" sz="2600" dirty="0"/>
          </a:p>
          <a:p>
            <a:pPr algn="just"/>
            <a:r>
              <a:rPr lang="es-ES" sz="2600" dirty="0"/>
              <a:t>El Dictamen </a:t>
            </a:r>
            <a:r>
              <a:rPr lang="es-ES" sz="2600" dirty="0" err="1"/>
              <a:t>n.</a:t>
            </a:r>
            <a:r>
              <a:rPr lang="es-ES" sz="2600" baseline="30000" dirty="0" err="1"/>
              <a:t>o</a:t>
            </a:r>
            <a:r>
              <a:rPr lang="es-ES" sz="2600" dirty="0"/>
              <a:t> 233/2017, de 17 de enero de 2018 del Consejo Consultivo de Castilla y León, en un procedimiento de responsabilidad patrimonial iniciado como consecuencia de la reclamación presentada por los daños sufridos como consecuencia de la caída de un tronco que hacía de estructura de una hoguera, durante la celebración de unas fiestas locales, es muy explícito al reconocer que el sistema para la valoración de los daños y perjuicios causados a las personas en accidentes de circulación, recogido en la </a:t>
            </a:r>
            <a:r>
              <a:rPr lang="es-ES" sz="2600" u="sng" dirty="0"/>
              <a:t>Ley 35/2015</a:t>
            </a:r>
            <a:r>
              <a:rPr lang="es-ES" sz="2600" dirty="0"/>
              <a:t>, </a:t>
            </a:r>
            <a:r>
              <a:rPr lang="es-ES" sz="2600" b="1" i="1" dirty="0">
                <a:solidFill>
                  <a:srgbClr val="FF0000"/>
                </a:solidFill>
              </a:rPr>
              <a:t>«ha sido utilizado habitualmente por este Consejo como orientador y uniformador en casos similares, lo que actualmente encuentra su reconocimiento legal en el </a:t>
            </a:r>
            <a:r>
              <a:rPr lang="es-ES" sz="2600" b="1" i="1" u="sng" dirty="0">
                <a:solidFill>
                  <a:srgbClr val="FF0000"/>
                </a:solidFill>
              </a:rPr>
              <a:t>artículo 34.2 LRJSP</a:t>
            </a:r>
            <a:r>
              <a:rPr lang="es-ES" sz="2600" b="1" i="1" dirty="0">
                <a:solidFill>
                  <a:srgbClr val="FF0000"/>
                </a:solidFill>
              </a:rPr>
              <a:t>».</a:t>
            </a:r>
            <a:endParaRPr lang="en-GB" sz="2600" b="1" i="1" dirty="0">
              <a:solidFill>
                <a:srgbClr val="FF0000"/>
              </a:solidFill>
            </a:endParaRPr>
          </a:p>
          <a:p>
            <a:r>
              <a:rPr lang="es-ES" sz="2600" b="1" dirty="0"/>
              <a:t>En conclusión, sí puede aplicarse, para la valoración de los daños reclamados en un procedimiento de responsabilidad patrimonial, el importe resultante de aplicar el baremo establecido en la </a:t>
            </a:r>
            <a:r>
              <a:rPr lang="es-ES" sz="2600" b="1" u="sng" dirty="0"/>
              <a:t>Ley 35/2015</a:t>
            </a:r>
            <a:r>
              <a:rPr lang="es-ES" sz="2600" b="1" dirty="0"/>
              <a:t> para los daños sufridos en accidentes de circulación, aunque el supuesto de hecho de la reclamación de responsabilidad patrimonial no tenga su causa en un accidente de circulación, siempre y cuando no se concrete en la instrucción del expediente otro método más objetivo aplicable al supuesto para la valoración de los daños.</a:t>
            </a:r>
            <a:endParaRPr lang="en-GB" sz="2600" dirty="0"/>
          </a:p>
          <a:p>
            <a:endParaRPr lang="es-ES" sz="1950" b="1" dirty="0">
              <a:solidFill>
                <a:srgbClr val="FF0000"/>
              </a:solidFill>
            </a:endParaRPr>
          </a:p>
        </p:txBody>
      </p:sp>
    </p:spTree>
    <p:extLst>
      <p:ext uri="{BB962C8B-B14F-4D97-AF65-F5344CB8AC3E}">
        <p14:creationId xmlns:p14="http://schemas.microsoft.com/office/powerpoint/2010/main" val="163832044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a:t>
            </a:r>
            <a:br>
              <a:rPr lang="es-ES" dirty="0"/>
            </a:br>
            <a:endParaRPr lang="es-ES" dirty="0"/>
          </a:p>
        </p:txBody>
      </p:sp>
      <p:sp>
        <p:nvSpPr>
          <p:cNvPr id="5" name="Marcador de texto 4"/>
          <p:cNvSpPr>
            <a:spLocks noGrp="1"/>
          </p:cNvSpPr>
          <p:nvPr>
            <p:ph type="body" idx="1"/>
          </p:nvPr>
        </p:nvSpPr>
        <p:spPr>
          <a:xfrm>
            <a:off x="1054606" y="1868291"/>
            <a:ext cx="7169926" cy="3664375"/>
          </a:xfrm>
          <a:ln>
            <a:solidFill>
              <a:srgbClr val="FF0000"/>
            </a:solidFill>
          </a:ln>
          <a:effectLst>
            <a:outerShdw blurRad="50800" dist="38100" algn="l" rotWithShape="0">
              <a:prstClr val="black">
                <a:alpha val="40000"/>
              </a:prstClr>
            </a:outerShdw>
          </a:effectLst>
        </p:spPr>
        <p:txBody>
          <a:bodyPr/>
          <a:lstStyle/>
          <a:p>
            <a:pPr algn="just"/>
            <a:r>
              <a:rPr lang="es-ES" dirty="0"/>
              <a:t>Se ha presentado reclamación por responsabilidad patrimonial en siniestro ocurrido en urbanización en el ámbito de un parque tecnológico, cuyo mantenimiento y conservación corresponde al promotor (empresa pública de la Comunidad Autónoma), </a:t>
            </a:r>
          </a:p>
          <a:p>
            <a:pPr algn="just"/>
            <a:endParaRPr lang="es-ES" dirty="0"/>
          </a:p>
          <a:p>
            <a:pPr algn="just"/>
            <a:r>
              <a:rPr lang="es-ES" dirty="0"/>
              <a:t>¿Cabría estimar el expediente de responsabilidad patrimonial imponiendo la misma a ese promotor?</a:t>
            </a:r>
            <a:endParaRPr lang="es-ES" sz="1050" dirty="0">
              <a:solidFill>
                <a:srgbClr val="FF0000"/>
              </a:solidFill>
            </a:endParaRPr>
          </a:p>
        </p:txBody>
      </p:sp>
    </p:spTree>
    <p:extLst>
      <p:ext uri="{BB962C8B-B14F-4D97-AF65-F5344CB8AC3E}">
        <p14:creationId xmlns:p14="http://schemas.microsoft.com/office/powerpoint/2010/main" val="388801317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6" name="Marcador de contenido 5"/>
          <p:cNvSpPr>
            <a:spLocks noGrp="1"/>
          </p:cNvSpPr>
          <p:nvPr>
            <p:ph sz="half" idx="2"/>
          </p:nvPr>
        </p:nvSpPr>
        <p:spPr>
          <a:xfrm>
            <a:off x="1331844" y="1739044"/>
            <a:ext cx="7169926" cy="4629100"/>
          </a:xfrm>
        </p:spPr>
        <p:txBody>
          <a:bodyPr>
            <a:normAutofit fontScale="25000" lnSpcReduction="20000"/>
          </a:bodyPr>
          <a:lstStyle/>
          <a:p>
            <a:pPr algn="just"/>
            <a:r>
              <a:rPr lang="es-ES" sz="5600" dirty="0">
                <a:solidFill>
                  <a:srgbClr val="FF0000"/>
                </a:solidFill>
              </a:rPr>
              <a:t>1. </a:t>
            </a:r>
            <a:r>
              <a:rPr lang="es-ES" sz="5600" b="1" dirty="0">
                <a:solidFill>
                  <a:srgbClr val="FF0000"/>
                </a:solidFill>
              </a:rPr>
              <a:t>Funcionamiento normal o anormal de los servicios públicos</a:t>
            </a:r>
            <a:endParaRPr lang="en-GB" sz="5600" dirty="0">
              <a:solidFill>
                <a:srgbClr val="FF0000"/>
              </a:solidFill>
            </a:endParaRPr>
          </a:p>
          <a:p>
            <a:pPr algn="just"/>
            <a:r>
              <a:rPr lang="es-ES" sz="5600" dirty="0">
                <a:solidFill>
                  <a:srgbClr val="FF0000"/>
                </a:solidFill>
              </a:rPr>
              <a:t>2. </a:t>
            </a:r>
            <a:r>
              <a:rPr lang="es-ES" sz="5600" b="1" dirty="0">
                <a:solidFill>
                  <a:srgbClr val="FF0000"/>
                </a:solidFill>
              </a:rPr>
              <a:t>La lesión o daño</a:t>
            </a:r>
            <a:endParaRPr lang="en-GB" sz="5600" dirty="0">
              <a:solidFill>
                <a:srgbClr val="FF0000"/>
              </a:solidFill>
            </a:endParaRPr>
          </a:p>
          <a:p>
            <a:pPr algn="just"/>
            <a:r>
              <a:rPr lang="es-ES" sz="5600" dirty="0">
                <a:solidFill>
                  <a:srgbClr val="FF0000"/>
                </a:solidFill>
              </a:rPr>
              <a:t>3. </a:t>
            </a:r>
            <a:r>
              <a:rPr lang="es-ES" sz="5600" b="1" dirty="0">
                <a:solidFill>
                  <a:srgbClr val="FF0000"/>
                </a:solidFill>
              </a:rPr>
              <a:t>El nexo causal o relación de causa a efecto</a:t>
            </a:r>
            <a:r>
              <a:rPr lang="es-ES" sz="5600" dirty="0">
                <a:solidFill>
                  <a:srgbClr val="FF0000"/>
                </a:solidFill>
              </a:rPr>
              <a:t>.</a:t>
            </a:r>
          </a:p>
          <a:p>
            <a:pPr algn="just"/>
            <a:endParaRPr lang="en-GB" sz="5600" dirty="0">
              <a:solidFill>
                <a:srgbClr val="FF0000"/>
              </a:solidFill>
            </a:endParaRPr>
          </a:p>
          <a:p>
            <a:pPr algn="just"/>
            <a:r>
              <a:rPr lang="es-ES" sz="5600" u="sng" dirty="0">
                <a:solidFill>
                  <a:srgbClr val="FF0000"/>
                </a:solidFill>
              </a:rPr>
              <a:t>Para que la responsabilidad de la Administración se produzca, ha de probarse con datos fácticos que la Administración tenía suficientes títulos jurídicos para intervenir, es decir, que tuviera competencia para poder actuar, y que, en definitiva, el daño sea consecuencia del funcionamiento normal o anormal de su actividad. Y, así mismo, ha de probarse la relación entre el hecho atribuido a la Administración y la lesión producida, lo que exige una relación directa, inmediata y exclusiva, de causa a efecto, sin intervención extraña que pudiera interferir, alterándolo, en el nexo causal, tal y como así se ha establecido en numerosas sentencias, como las SSTS de 13 de marzo de 1999</a:t>
            </a:r>
            <a:r>
              <a:rPr lang="es-ES" sz="5600" dirty="0">
                <a:solidFill>
                  <a:srgbClr val="FF0000"/>
                </a:solidFill>
              </a:rPr>
              <a:t>, entre otras.</a:t>
            </a:r>
            <a:endParaRPr lang="en-GB" sz="5600" dirty="0">
              <a:solidFill>
                <a:srgbClr val="FF0000"/>
              </a:solidFill>
            </a:endParaRPr>
          </a:p>
          <a:p>
            <a:pPr algn="just"/>
            <a:endParaRPr lang="es-ES" sz="5600" dirty="0">
              <a:solidFill>
                <a:srgbClr val="FF0000"/>
              </a:solidFill>
            </a:endParaRPr>
          </a:p>
          <a:p>
            <a:pPr algn="just"/>
            <a:r>
              <a:rPr lang="es-ES" sz="5600" dirty="0">
                <a:solidFill>
                  <a:srgbClr val="FF0000"/>
                </a:solidFill>
              </a:rPr>
              <a:t>El siniestro por el que se reclama ha tenido lugar en una urbanización de un parque tecnológico, cuyo mantenimiento y conservación corre a cargo del promotor de dicho parque. De esta manera, el Ayuntamiento carece de título jurídico suficiente para intervenir en dicha urbanización, y en consecuencia, </a:t>
            </a:r>
            <a:r>
              <a:rPr lang="es-ES" sz="5600" b="1" dirty="0">
                <a:solidFill>
                  <a:srgbClr val="FF0000"/>
                </a:solidFill>
              </a:rPr>
              <a:t>ninguna responsabilidad le puede ser atribuida al respecto.</a:t>
            </a:r>
          </a:p>
          <a:p>
            <a:pPr algn="just"/>
            <a:endParaRPr lang="en-GB" sz="5600" b="1" dirty="0">
              <a:solidFill>
                <a:srgbClr val="FF0000"/>
              </a:solidFill>
            </a:endParaRPr>
          </a:p>
          <a:p>
            <a:pPr algn="just"/>
            <a:r>
              <a:rPr lang="es-ES" sz="5600" b="1" dirty="0">
                <a:solidFill>
                  <a:srgbClr val="FF0000"/>
                </a:solidFill>
              </a:rPr>
              <a:t>Ante esta premisa, no cabría siquiera tramitar expediente de responsabilidad patrimonial alguno, sino dar traslado directo de la reclamación a la empresa pública promotora para su resolución</a:t>
            </a:r>
            <a:r>
              <a:rPr lang="es-ES" sz="5600" dirty="0">
                <a:solidFill>
                  <a:srgbClr val="FF0000"/>
                </a:solidFill>
              </a:rPr>
              <a:t>. </a:t>
            </a:r>
            <a:r>
              <a:rPr lang="es-ES" sz="5600" b="1" dirty="0">
                <a:solidFill>
                  <a:srgbClr val="FF0000"/>
                </a:solidFill>
              </a:rPr>
              <a:t>Ahora bien, si se estimase, se estaría admitiendo dicha responsabilidad por parte de la corporación local, la cual estaría obligada a sufragar el pago de la indemnización correspondiente, sin que pueda trasladar o imponer esta responsabilidad a un tercero.</a:t>
            </a:r>
            <a:endParaRPr lang="en-GB" sz="5600" dirty="0">
              <a:solidFill>
                <a:srgbClr val="FF0000"/>
              </a:solidFill>
            </a:endParaRPr>
          </a:p>
          <a:p>
            <a:pPr marL="0" indent="0" algn="just">
              <a:buNone/>
            </a:pPr>
            <a:r>
              <a:rPr lang="es-ES" sz="5600" dirty="0">
                <a:solidFill>
                  <a:srgbClr val="FF0000"/>
                </a:solidFill>
              </a:rPr>
              <a:t> </a:t>
            </a:r>
            <a:endParaRPr lang="en-GB" sz="5600" dirty="0">
              <a:solidFill>
                <a:srgbClr val="FF0000"/>
              </a:solidFill>
            </a:endParaRPr>
          </a:p>
          <a:p>
            <a:endParaRPr lang="es-ES" sz="1550" b="1" dirty="0">
              <a:solidFill>
                <a:srgbClr val="FF0000"/>
              </a:solidFill>
            </a:endParaRPr>
          </a:p>
        </p:txBody>
      </p:sp>
    </p:spTree>
    <p:extLst>
      <p:ext uri="{BB962C8B-B14F-4D97-AF65-F5344CB8AC3E}">
        <p14:creationId xmlns:p14="http://schemas.microsoft.com/office/powerpoint/2010/main" val="180328561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a:t>
            </a:r>
            <a:br>
              <a:rPr lang="es-ES" dirty="0"/>
            </a:br>
            <a:endParaRPr lang="es-ES" dirty="0"/>
          </a:p>
        </p:txBody>
      </p:sp>
      <p:sp>
        <p:nvSpPr>
          <p:cNvPr id="5" name="Marcador de texto 4"/>
          <p:cNvSpPr>
            <a:spLocks noGrp="1"/>
          </p:cNvSpPr>
          <p:nvPr>
            <p:ph type="body" idx="1"/>
          </p:nvPr>
        </p:nvSpPr>
        <p:spPr>
          <a:xfrm>
            <a:off x="1054606" y="1868291"/>
            <a:ext cx="7169926" cy="3664375"/>
          </a:xfrm>
          <a:ln>
            <a:solidFill>
              <a:srgbClr val="FF0000"/>
            </a:solidFill>
          </a:ln>
          <a:effectLst>
            <a:outerShdw blurRad="50800" dist="38100" algn="l" rotWithShape="0">
              <a:prstClr val="black">
                <a:alpha val="40000"/>
              </a:prstClr>
            </a:outerShdw>
          </a:effectLst>
        </p:spPr>
        <p:txBody>
          <a:bodyPr/>
          <a:lstStyle/>
          <a:p>
            <a:pPr algn="just"/>
            <a:r>
              <a:rPr lang="es-ES" dirty="0"/>
              <a:t>¿Cómo se determina la responsabilidad patrimonial derivada de una caída de un profesor mientras ejercía su actividad lectiva en un pabellón de propiedad municipal? </a:t>
            </a:r>
          </a:p>
          <a:p>
            <a:pPr algn="just"/>
            <a:r>
              <a:rPr lang="es-ES" dirty="0"/>
              <a:t>¿Recae sobre el Ayuntamiento como titular del pabellón o sobre la Xunta de Galicia como titular de la competencia en materia educativa?</a:t>
            </a:r>
            <a:endParaRPr lang="en-GB" dirty="0"/>
          </a:p>
          <a:p>
            <a:pPr algn="just"/>
            <a:endParaRPr lang="es-ES" sz="1050" dirty="0">
              <a:solidFill>
                <a:srgbClr val="FF0000"/>
              </a:solidFill>
            </a:endParaRPr>
          </a:p>
        </p:txBody>
      </p:sp>
    </p:spTree>
    <p:extLst>
      <p:ext uri="{BB962C8B-B14F-4D97-AF65-F5344CB8AC3E}">
        <p14:creationId xmlns:p14="http://schemas.microsoft.com/office/powerpoint/2010/main" val="223198418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6" name="Marcador de contenido 5"/>
          <p:cNvSpPr>
            <a:spLocks noGrp="1"/>
          </p:cNvSpPr>
          <p:nvPr>
            <p:ph sz="half" idx="2"/>
          </p:nvPr>
        </p:nvSpPr>
        <p:spPr>
          <a:xfrm>
            <a:off x="1331844" y="1739044"/>
            <a:ext cx="7169926" cy="4629100"/>
          </a:xfrm>
        </p:spPr>
        <p:txBody>
          <a:bodyPr>
            <a:normAutofit fontScale="25000" lnSpcReduction="20000"/>
          </a:bodyPr>
          <a:lstStyle/>
          <a:p>
            <a:r>
              <a:rPr lang="es-ES" sz="6400" b="1" dirty="0">
                <a:solidFill>
                  <a:srgbClr val="FF0000"/>
                </a:solidFill>
              </a:rPr>
              <a:t>Nexo causal</a:t>
            </a:r>
            <a:endParaRPr lang="en-GB" sz="6400" dirty="0">
              <a:solidFill>
                <a:srgbClr val="FF0000"/>
              </a:solidFill>
            </a:endParaRPr>
          </a:p>
          <a:p>
            <a:pPr algn="just"/>
            <a:r>
              <a:rPr lang="es-ES" sz="6400" dirty="0">
                <a:solidFill>
                  <a:srgbClr val="FF0000"/>
                </a:solidFill>
              </a:rPr>
              <a:t>Advierte, al respecto, la STS de 26 de septiembre de 1998 que "el concepto de relación causal a los efectos de apreciar la responsabilidad patrimonial de las Administraciones Públicas se resiste a ser definido apriorísticamente con carácter general, puesto que cualquier acaecimiento lesivo se presenta normalmente no ya como el efecto de una sola causa, sino más como resultado de un complejo de hechos y condiciones que pueden ser autónomos entre sí o dependientes unos de otros, dotados sin duda en su individualidad, en mayor o menor medida, de un cierto poder causal, reduciéndose entonces el problema a fijar qué hecho o condición puede ser considerado relevante por sí mismo para producir el resultado final [...] </a:t>
            </a:r>
            <a:r>
              <a:rPr lang="es-ES" sz="6400" b="1" dirty="0">
                <a:solidFill>
                  <a:srgbClr val="FF0000"/>
                </a:solidFill>
              </a:rPr>
              <a:t>por lo que la doctrina se inclina por la tesis de la causalidad adecuada que consiste en determinar si la concurrencia del daño era de esperar en la esfera del curso normal de los acontecimientos, o si, por el contrario, queda fuera de ese posible cálculo</a:t>
            </a:r>
            <a:r>
              <a:rPr lang="es-ES" sz="6400" dirty="0">
                <a:solidFill>
                  <a:srgbClr val="FF0000"/>
                </a:solidFill>
              </a:rPr>
              <a:t>. Esta causa adecuada o causa eficiente exige un presupuesto, una condición sine qua non, esto es un acto o un hecho sin el cual es inconcebible que otro hecho o evento se considere consecuencia o efecto del primero. Ahora bien, esta condición por sí sola no basta para definir la causalidad adecuada sino que es necesario, además, que resulte normalmente idónea para determinar aquel evento o resultado, tomando en consideración todas las circunstancias del caso; esto es, que exista una </a:t>
            </a:r>
            <a:r>
              <a:rPr lang="es-ES" sz="6400" b="1" dirty="0">
                <a:solidFill>
                  <a:srgbClr val="FF0000"/>
                </a:solidFill>
              </a:rPr>
              <a:t>adecuación objetiva entre acto y evento, lo que se ha llamado la verosimilitud del nexo".</a:t>
            </a:r>
            <a:endParaRPr lang="en-GB" sz="6400" b="1" dirty="0">
              <a:solidFill>
                <a:srgbClr val="FF0000"/>
              </a:solidFill>
            </a:endParaRPr>
          </a:p>
          <a:p>
            <a:endParaRPr lang="es-ES" sz="1550" b="1" dirty="0">
              <a:solidFill>
                <a:srgbClr val="FF0000"/>
              </a:solidFill>
            </a:endParaRPr>
          </a:p>
        </p:txBody>
      </p:sp>
    </p:spTree>
    <p:extLst>
      <p:ext uri="{BB962C8B-B14F-4D97-AF65-F5344CB8AC3E}">
        <p14:creationId xmlns:p14="http://schemas.microsoft.com/office/powerpoint/2010/main" val="355962805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6" name="Marcador de contenido 5"/>
          <p:cNvSpPr>
            <a:spLocks noGrp="1"/>
          </p:cNvSpPr>
          <p:nvPr>
            <p:ph sz="half" idx="2"/>
          </p:nvPr>
        </p:nvSpPr>
        <p:spPr>
          <a:xfrm>
            <a:off x="1331844" y="1739044"/>
            <a:ext cx="7169926" cy="4629100"/>
          </a:xfrm>
        </p:spPr>
        <p:txBody>
          <a:bodyPr>
            <a:normAutofit fontScale="85000" lnSpcReduction="20000"/>
          </a:bodyPr>
          <a:lstStyle/>
          <a:p>
            <a:pPr algn="just"/>
            <a:r>
              <a:rPr lang="es-ES" sz="1600" dirty="0">
                <a:solidFill>
                  <a:srgbClr val="FF0000"/>
                </a:solidFill>
              </a:rPr>
              <a:t>En este sentido, la falta de la colocación de un cartel indicativo de que el suelo estaba mojado (que corresponde, a nuestro entender, a quienes tenían la responsabilidad de mantener el edificio público, en este caso, al Ayuntamiento como titular del edificio, y no a la Administración que tiene la competencia en materia de educación) </a:t>
            </a:r>
            <a:r>
              <a:rPr lang="es-ES" sz="1600" b="1" dirty="0">
                <a:solidFill>
                  <a:srgbClr val="FF0000"/>
                </a:solidFill>
              </a:rPr>
              <a:t>se revela como causa adecuada por sí sola para la producción del resultado lesivo</a:t>
            </a:r>
            <a:r>
              <a:rPr lang="es-ES" sz="1600" dirty="0">
                <a:solidFill>
                  <a:srgbClr val="FF0000"/>
                </a:solidFill>
              </a:rPr>
              <a:t>. Un resultado lesivo en relación con el cual, consideramos, el hecho de que </a:t>
            </a:r>
            <a:r>
              <a:rPr lang="es-ES" sz="1600" b="1" dirty="0">
                <a:solidFill>
                  <a:srgbClr val="FF0000"/>
                </a:solidFill>
              </a:rPr>
              <a:t>el profesor que sufre el daño se hallare en el pabellón realizando labores propias de su condición de profesor no constituye, de manera objetiva, siempre y en todo caso, por sí sola; causa determinante de forma relevante de su producción.</a:t>
            </a:r>
            <a:endParaRPr lang="en-GB" sz="1600" b="1" dirty="0">
              <a:solidFill>
                <a:srgbClr val="FF0000"/>
              </a:solidFill>
            </a:endParaRPr>
          </a:p>
          <a:p>
            <a:pPr marL="0" indent="0" algn="just">
              <a:buNone/>
            </a:pPr>
            <a:endParaRPr lang="en-GB" sz="1600" dirty="0">
              <a:solidFill>
                <a:srgbClr val="FF0000"/>
              </a:solidFill>
            </a:endParaRPr>
          </a:p>
          <a:p>
            <a:pPr algn="just"/>
            <a:r>
              <a:rPr lang="es-ES" sz="1600" b="1" dirty="0">
                <a:solidFill>
                  <a:srgbClr val="FF0000"/>
                </a:solidFill>
              </a:rPr>
              <a:t>El nexo último de la caída nada tiene que ver con el desarrollo, por parte del lesionado, de sus funciones profesionales como profesor; sino que se debe a un mal funcionamiento de un servicio público, a saber; la falta de diligencia de los responsables de la limpieza del pabellón municipal</a:t>
            </a:r>
            <a:r>
              <a:rPr lang="es-ES" sz="1600" dirty="0">
                <a:solidFill>
                  <a:srgbClr val="FF0000"/>
                </a:solidFill>
              </a:rPr>
              <a:t>. En cambio, para que se pudiese imputar el daño sufrido a la Xunta de Galicia, como titular de la competencia en materia educativa, sería preciso que el mismo tuviese una relación evidente y relevante con el hecho de que el profesor se encontrase en horario lectivo y en el desarrollo de sus funciones. Sería necesario, por ende, que este último extremo: el que el profesor se encontrase en horario lectivo y en el desarrollo de sus funciones, hubiere sido condición </a:t>
            </a:r>
            <a:r>
              <a:rPr lang="es-ES" sz="1600" i="1" dirty="0">
                <a:solidFill>
                  <a:srgbClr val="FF0000"/>
                </a:solidFill>
              </a:rPr>
              <a:t>"sine qua non"</a:t>
            </a:r>
            <a:r>
              <a:rPr lang="es-ES" sz="1600" dirty="0">
                <a:solidFill>
                  <a:srgbClr val="FF0000"/>
                </a:solidFill>
              </a:rPr>
              <a:t> para la producción del daño; algo inverosímil en tanto, como hemos establecido con anterioridad; el motivo por el que el profesor se hallaba en el pabellón municipal en el que se sufrió la caída resultaría intrascendente a los efectos de explicar la causa del resultado lesivo; sea cual fuere el motivo que hubiere avalado su presencia allí, </a:t>
            </a:r>
            <a:r>
              <a:rPr lang="es-ES" sz="1600" b="1" dirty="0">
                <a:solidFill>
                  <a:srgbClr val="FF0000"/>
                </a:solidFill>
              </a:rPr>
              <a:t>el daño no se hubiere producido si el mantenimiento del pabellón hubiere sido el adecuado; convirtiéndose el incumplimiento de dicha obligación municipal, por ende; en la única causa adecuada y efectiva de los daños cuya indemnización se pretende.</a:t>
            </a:r>
            <a:endParaRPr lang="en-GB" sz="1600" b="1" dirty="0">
              <a:solidFill>
                <a:srgbClr val="FF0000"/>
              </a:solidFill>
            </a:endParaRPr>
          </a:p>
          <a:p>
            <a:endParaRPr lang="es-ES" sz="1550" b="1" dirty="0">
              <a:solidFill>
                <a:srgbClr val="FF0000"/>
              </a:solidFill>
            </a:endParaRPr>
          </a:p>
        </p:txBody>
      </p:sp>
    </p:spTree>
    <p:extLst>
      <p:ext uri="{BB962C8B-B14F-4D97-AF65-F5344CB8AC3E}">
        <p14:creationId xmlns:p14="http://schemas.microsoft.com/office/powerpoint/2010/main" val="296415029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a:t>
            </a:r>
            <a:br>
              <a:rPr lang="es-ES" dirty="0"/>
            </a:br>
            <a:endParaRPr lang="es-ES" dirty="0"/>
          </a:p>
        </p:txBody>
      </p:sp>
      <p:sp>
        <p:nvSpPr>
          <p:cNvPr id="5" name="Marcador de texto 4"/>
          <p:cNvSpPr>
            <a:spLocks noGrp="1"/>
          </p:cNvSpPr>
          <p:nvPr>
            <p:ph type="body" idx="1"/>
          </p:nvPr>
        </p:nvSpPr>
        <p:spPr>
          <a:xfrm>
            <a:off x="1054606" y="1868291"/>
            <a:ext cx="7169926" cy="3664375"/>
          </a:xfrm>
          <a:ln>
            <a:solidFill>
              <a:srgbClr val="FF0000"/>
            </a:solidFill>
          </a:ln>
          <a:effectLst>
            <a:outerShdw blurRad="50800" dist="38100" algn="l" rotWithShape="0">
              <a:prstClr val="black">
                <a:alpha val="40000"/>
              </a:prstClr>
            </a:outerShdw>
          </a:effectLst>
        </p:spPr>
        <p:txBody>
          <a:bodyPr/>
          <a:lstStyle/>
          <a:p>
            <a:pPr algn="just"/>
            <a:r>
              <a:rPr lang="es-ES" sz="2800" dirty="0"/>
              <a:t>Pese a que la rotura de una tubería se produjo en octubre 2012, y se solicitó copia del informe del informe municipal y la presencia de los técnicos municipales en 2013; no se presentó reclamación de responsabilidad hasta finales de ese último año. </a:t>
            </a:r>
          </a:p>
          <a:p>
            <a:pPr algn="just"/>
            <a:r>
              <a:rPr lang="es-ES" sz="2800" dirty="0"/>
              <a:t>¿Había prescrito la acción?</a:t>
            </a:r>
            <a:endParaRPr lang="en-GB" sz="2800" dirty="0"/>
          </a:p>
          <a:p>
            <a:pPr algn="just"/>
            <a:endParaRPr lang="es-ES" sz="1050" dirty="0">
              <a:solidFill>
                <a:srgbClr val="FF0000"/>
              </a:solidFill>
            </a:endParaRPr>
          </a:p>
        </p:txBody>
      </p:sp>
    </p:spTree>
    <p:extLst>
      <p:ext uri="{BB962C8B-B14F-4D97-AF65-F5344CB8AC3E}">
        <p14:creationId xmlns:p14="http://schemas.microsoft.com/office/powerpoint/2010/main" val="387665127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a:t>
            </a:r>
            <a:br>
              <a:rPr lang="es-ES" dirty="0"/>
            </a:br>
            <a:endParaRPr lang="es-ES" dirty="0"/>
          </a:p>
        </p:txBody>
      </p:sp>
      <p:sp>
        <p:nvSpPr>
          <p:cNvPr id="5" name="Marcador de texto 4"/>
          <p:cNvSpPr>
            <a:spLocks noGrp="1"/>
          </p:cNvSpPr>
          <p:nvPr>
            <p:ph type="body" idx="1"/>
          </p:nvPr>
        </p:nvSpPr>
        <p:spPr>
          <a:xfrm>
            <a:off x="875131" y="1643676"/>
            <a:ext cx="7626639" cy="4442974"/>
          </a:xfrm>
          <a:ln>
            <a:solidFill>
              <a:srgbClr val="FF0000"/>
            </a:solidFill>
          </a:ln>
          <a:effectLst>
            <a:outerShdw blurRad="50800" dist="38100" algn="l" rotWithShape="0">
              <a:prstClr val="black">
                <a:alpha val="40000"/>
              </a:prstClr>
            </a:outerShdw>
          </a:effectLst>
        </p:spPr>
        <p:txBody>
          <a:bodyPr/>
          <a:lstStyle/>
          <a:p>
            <a:pPr algn="just"/>
            <a:r>
              <a:rPr lang="es-ES" sz="1600" dirty="0">
                <a:solidFill>
                  <a:srgbClr val="FF0000"/>
                </a:solidFill>
              </a:rPr>
              <a:t>La empresa </a:t>
            </a:r>
            <a:r>
              <a:rPr lang="es-ES" sz="1600" dirty="0" err="1">
                <a:solidFill>
                  <a:srgbClr val="FF0000"/>
                </a:solidFill>
              </a:rPr>
              <a:t>Turribas</a:t>
            </a:r>
            <a:r>
              <a:rPr lang="es-ES" sz="1600" dirty="0">
                <a:solidFill>
                  <a:srgbClr val="FF0000"/>
                </a:solidFill>
              </a:rPr>
              <a:t> está ejecutando obras de construcción e un gran depósito regulador de agua potable en virtud de contrato formalizado con un Ayuntamiento.</a:t>
            </a:r>
          </a:p>
          <a:p>
            <a:pPr algn="just"/>
            <a:endParaRPr lang="es-ES" sz="1600" dirty="0">
              <a:solidFill>
                <a:srgbClr val="FF0000"/>
              </a:solidFill>
            </a:endParaRPr>
          </a:p>
          <a:p>
            <a:pPr algn="just"/>
            <a:r>
              <a:rPr lang="es-ES" sz="1600" dirty="0">
                <a:solidFill>
                  <a:srgbClr val="FF0000"/>
                </a:solidFill>
              </a:rPr>
              <a:t>Al efectuar voladura, algunos fragmentos de roca caen en la finca contigua donde se encuentran pastando vacas de una ganadería cercana, muriendo varias de ellas a causa del impacto por las lesiones sufridas.</a:t>
            </a:r>
          </a:p>
          <a:p>
            <a:pPr algn="just"/>
            <a:endParaRPr lang="es-ES" sz="1600" dirty="0">
              <a:solidFill>
                <a:srgbClr val="FF0000"/>
              </a:solidFill>
            </a:endParaRPr>
          </a:p>
          <a:p>
            <a:pPr algn="just"/>
            <a:r>
              <a:rPr lang="es-ES" sz="1600" dirty="0">
                <a:solidFill>
                  <a:srgbClr val="FF0000"/>
                </a:solidFill>
              </a:rPr>
              <a:t>El ganadero se pone en contacto con </a:t>
            </a:r>
            <a:r>
              <a:rPr lang="es-ES" sz="1600" dirty="0" err="1">
                <a:solidFill>
                  <a:srgbClr val="FF0000"/>
                </a:solidFill>
              </a:rPr>
              <a:t>Turribas</a:t>
            </a:r>
            <a:r>
              <a:rPr lang="es-ES" sz="1600" dirty="0">
                <a:solidFill>
                  <a:srgbClr val="FF0000"/>
                </a:solidFill>
              </a:rPr>
              <a:t> para que lo indemnice, pero le dicen que el ayuntamiento es el órgano que los ha contratado y por tanto que dirija escrito al Ayuntamiento. La indemnización se eleva a 17.000 euros, según Veterinario de la Asociación de Ganaderos.</a:t>
            </a:r>
          </a:p>
          <a:p>
            <a:pPr algn="just"/>
            <a:r>
              <a:rPr lang="es-ES" sz="1600" dirty="0">
                <a:solidFill>
                  <a:srgbClr val="FF0000"/>
                </a:solidFill>
              </a:rPr>
              <a:t>Ante la petición, el técnico municipal dice que el daño causado es imputable a la empresa debido a que ha efectuado defectuosamente la voladura de roca por exceso de carga.</a:t>
            </a:r>
          </a:p>
          <a:p>
            <a:pPr algn="just"/>
            <a:r>
              <a:rPr lang="es-ES" sz="1600" dirty="0">
                <a:solidFill>
                  <a:srgbClr val="FF0000"/>
                </a:solidFill>
              </a:rPr>
              <a:t>¿De quién ha sido culpa la negligencia o la imprudencia? ¿Quién debe indemnizar? ¿Qué artículos de la LCSP se aplican?</a:t>
            </a:r>
          </a:p>
          <a:p>
            <a:endParaRPr lang="es-ES" sz="1050" dirty="0">
              <a:solidFill>
                <a:srgbClr val="FF0000"/>
              </a:solidFill>
            </a:endParaRPr>
          </a:p>
        </p:txBody>
      </p:sp>
    </p:spTree>
    <p:extLst>
      <p:ext uri="{BB962C8B-B14F-4D97-AF65-F5344CB8AC3E}">
        <p14:creationId xmlns:p14="http://schemas.microsoft.com/office/powerpoint/2010/main" val="88224584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6" name="Marcador de contenido 5"/>
          <p:cNvSpPr>
            <a:spLocks noGrp="1"/>
          </p:cNvSpPr>
          <p:nvPr>
            <p:ph sz="half" idx="2"/>
          </p:nvPr>
        </p:nvSpPr>
        <p:spPr>
          <a:xfrm>
            <a:off x="953669" y="1585469"/>
            <a:ext cx="7334928" cy="4843379"/>
          </a:xfrm>
        </p:spPr>
        <p:txBody>
          <a:bodyPr>
            <a:normAutofit fontScale="55000" lnSpcReduction="20000"/>
          </a:bodyPr>
          <a:lstStyle/>
          <a:p>
            <a:pPr algn="just"/>
            <a:r>
              <a:rPr lang="es-ES" sz="2900" dirty="0">
                <a:solidFill>
                  <a:srgbClr val="FF0000"/>
                </a:solidFill>
              </a:rPr>
              <a:t>La sentencia del Tribunal Supremo de 7 de octubre de 2004 reitera la doctrina jurisprudencial de que dicho plazo </a:t>
            </a:r>
            <a:r>
              <a:rPr lang="es-ES" sz="2900" b="1" dirty="0">
                <a:solidFill>
                  <a:srgbClr val="FF0000"/>
                </a:solidFill>
              </a:rPr>
              <a:t>ha de computarse a partir del momento en que se completan los elementos fácticos y jurídicos que permiten el ejercicio de tal acción con arreglo a la doctrina de la «</a:t>
            </a:r>
            <a:r>
              <a:rPr lang="es-ES" sz="2900" b="1" dirty="0" err="1">
                <a:solidFill>
                  <a:srgbClr val="FF0000"/>
                </a:solidFill>
              </a:rPr>
              <a:t>actio</a:t>
            </a:r>
            <a:r>
              <a:rPr lang="es-ES" sz="2900" b="1" dirty="0">
                <a:solidFill>
                  <a:srgbClr val="FF0000"/>
                </a:solidFill>
              </a:rPr>
              <a:t> nata» o nacimiento de la misma. </a:t>
            </a:r>
            <a:r>
              <a:rPr lang="es-ES" sz="2900" dirty="0">
                <a:solidFill>
                  <a:srgbClr val="FF0000"/>
                </a:solidFill>
              </a:rPr>
              <a:t>Exigiendo la STS </a:t>
            </a:r>
            <a:r>
              <a:rPr lang="es-ES" sz="2900" u="sng" dirty="0">
                <a:solidFill>
                  <a:srgbClr val="FF0000"/>
                </a:solidFill>
              </a:rPr>
              <a:t>de 8 de junio de 2002</a:t>
            </a:r>
            <a:r>
              <a:rPr lang="es-ES" sz="2900" dirty="0">
                <a:solidFill>
                  <a:srgbClr val="FF0000"/>
                </a:solidFill>
              </a:rPr>
              <a:t>, para iniciar el plazo de prescripción, que se tenga pleno conocimiento del daño o perjuicio sufrido. </a:t>
            </a:r>
          </a:p>
          <a:p>
            <a:pPr algn="just"/>
            <a:r>
              <a:rPr lang="es-ES" sz="2900" dirty="0">
                <a:solidFill>
                  <a:srgbClr val="FF0000"/>
                </a:solidFill>
              </a:rPr>
              <a:t>De acuerdo con estas ideas y atendiendo a las cuestiones planteadas en la consulta lo cierto es que superado la estricta literalidad, </a:t>
            </a:r>
            <a:r>
              <a:rPr lang="es-ES" sz="2900" b="1" dirty="0">
                <a:solidFill>
                  <a:srgbClr val="FF0000"/>
                </a:solidFill>
              </a:rPr>
              <a:t>el conocimiento real del daño y su posible imputación al Ayuntamiento no se obtiene plenamente hasta el informe municipal y su apreciación por los servicios municipales.</a:t>
            </a:r>
          </a:p>
          <a:p>
            <a:pPr algn="just"/>
            <a:r>
              <a:rPr lang="es-ES" sz="2900" dirty="0">
                <a:solidFill>
                  <a:srgbClr val="FF0000"/>
                </a:solidFill>
              </a:rPr>
              <a:t>Hay que admitir que en determinados casos, es por la manifestación exterior de los daños cuando se permite tener un conocimiento pleno de los mismos, y el momento a partir del que habría de computarse el plazo para ejercicio de la acción </a:t>
            </a:r>
            <a:r>
              <a:rPr lang="es-ES" sz="2900" dirty="0" err="1">
                <a:solidFill>
                  <a:srgbClr val="FF0000"/>
                </a:solidFill>
              </a:rPr>
              <a:t>reclamatoria</a:t>
            </a:r>
            <a:r>
              <a:rPr lang="es-ES" sz="2900" dirty="0">
                <a:solidFill>
                  <a:srgbClr val="FF0000"/>
                </a:solidFill>
              </a:rPr>
              <a:t>.</a:t>
            </a:r>
            <a:endParaRPr lang="en-GB" sz="2900" dirty="0">
              <a:solidFill>
                <a:srgbClr val="FF0000"/>
              </a:solidFill>
            </a:endParaRPr>
          </a:p>
          <a:p>
            <a:pPr algn="just"/>
            <a:r>
              <a:rPr lang="es-ES" sz="2900" dirty="0">
                <a:solidFill>
                  <a:srgbClr val="FF0000"/>
                </a:solidFill>
              </a:rPr>
              <a:t>En definitiva, el plazo de prescripción de la acción de reclamación comienza una vez que el interesado haya obtenido el conocimiento fáctico y jurídico pleno de los daños; lo que se produjo, en este caso, una vez apreciados por los servicios municipales. </a:t>
            </a:r>
          </a:p>
          <a:p>
            <a:pPr algn="just"/>
            <a:r>
              <a:rPr lang="es-ES" sz="2900" dirty="0">
                <a:solidFill>
                  <a:srgbClr val="FF0000"/>
                </a:solidFill>
              </a:rPr>
              <a:t>Por ello, se podría considerar que no debe considerarse prescrita la acción de reclamación</a:t>
            </a:r>
            <a:r>
              <a:rPr lang="es-ES" sz="2900" dirty="0"/>
              <a:t>.</a:t>
            </a:r>
            <a:endParaRPr lang="en-GB" sz="2900" dirty="0"/>
          </a:p>
          <a:p>
            <a:pPr algn="just"/>
            <a:r>
              <a:rPr lang="es-ES" sz="2900" dirty="0"/>
              <a:t> </a:t>
            </a:r>
            <a:endParaRPr lang="en-GB" sz="2900" dirty="0"/>
          </a:p>
          <a:p>
            <a:endParaRPr lang="es-ES" sz="1550" b="1" dirty="0">
              <a:solidFill>
                <a:srgbClr val="FF0000"/>
              </a:solidFill>
            </a:endParaRPr>
          </a:p>
        </p:txBody>
      </p:sp>
    </p:spTree>
    <p:extLst>
      <p:ext uri="{BB962C8B-B14F-4D97-AF65-F5344CB8AC3E}">
        <p14:creationId xmlns:p14="http://schemas.microsoft.com/office/powerpoint/2010/main" val="126636158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a:t>
            </a:r>
            <a:br>
              <a:rPr lang="es-ES" dirty="0"/>
            </a:br>
            <a:endParaRPr lang="es-ES" dirty="0"/>
          </a:p>
        </p:txBody>
      </p:sp>
      <p:sp>
        <p:nvSpPr>
          <p:cNvPr id="5" name="Marcador de texto 4"/>
          <p:cNvSpPr>
            <a:spLocks noGrp="1"/>
          </p:cNvSpPr>
          <p:nvPr>
            <p:ph type="body" idx="1"/>
          </p:nvPr>
        </p:nvSpPr>
        <p:spPr>
          <a:xfrm>
            <a:off x="1054606" y="1868291"/>
            <a:ext cx="7169926" cy="3664375"/>
          </a:xfrm>
          <a:ln>
            <a:solidFill>
              <a:srgbClr val="FF0000"/>
            </a:solidFill>
          </a:ln>
          <a:effectLst>
            <a:outerShdw blurRad="50800" dist="38100" algn="l" rotWithShape="0">
              <a:prstClr val="black">
                <a:alpha val="40000"/>
              </a:prstClr>
            </a:outerShdw>
          </a:effectLst>
        </p:spPr>
        <p:txBody>
          <a:bodyPr/>
          <a:lstStyle/>
          <a:p>
            <a:pPr algn="just"/>
            <a:r>
              <a:rPr lang="es-ES" i="1" dirty="0"/>
              <a:t>¿</a:t>
            </a:r>
            <a:r>
              <a:rPr lang="es-ES" sz="3200" i="1" dirty="0"/>
              <a:t>Es posible asumir la reparación de los daños y perjuicios producidos a un tercero por parte de una empresa contratista, cuando ésta no atiende la reclamación, y luego descontar de las facturas el importe de la indemnización?. </a:t>
            </a:r>
            <a:endParaRPr lang="en-GB" sz="3200" dirty="0"/>
          </a:p>
          <a:p>
            <a:pPr algn="just"/>
            <a:endParaRPr lang="es-ES" sz="1050" dirty="0">
              <a:solidFill>
                <a:srgbClr val="FF0000"/>
              </a:solidFill>
            </a:endParaRPr>
          </a:p>
        </p:txBody>
      </p:sp>
    </p:spTree>
    <p:extLst>
      <p:ext uri="{BB962C8B-B14F-4D97-AF65-F5344CB8AC3E}">
        <p14:creationId xmlns:p14="http://schemas.microsoft.com/office/powerpoint/2010/main" val="41723182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6" name="Marcador de contenido 5"/>
          <p:cNvSpPr>
            <a:spLocks noGrp="1"/>
          </p:cNvSpPr>
          <p:nvPr>
            <p:ph sz="half" idx="2"/>
          </p:nvPr>
        </p:nvSpPr>
        <p:spPr>
          <a:xfrm>
            <a:off x="953669" y="1585469"/>
            <a:ext cx="7334928" cy="4843379"/>
          </a:xfrm>
        </p:spPr>
        <p:txBody>
          <a:bodyPr>
            <a:normAutofit fontScale="25000" lnSpcReduction="20000"/>
          </a:bodyPr>
          <a:lstStyle/>
          <a:p>
            <a:pPr algn="just"/>
            <a:r>
              <a:rPr lang="es-ES" sz="5600" b="1" dirty="0">
                <a:solidFill>
                  <a:srgbClr val="FF0000"/>
                </a:solidFill>
              </a:rPr>
              <a:t>El régimen y pauta de responsabilidad patrimonial por los daños y perjuicios causados a terceros con ocasión de la ejecución de un contrato público se contiene actualmente en el 196 de la Ley 9/2017, de 8 de noviembre, de Contratos del Sector Público, según el cual es obligación del contratista su indemnización salvo que se hayan producido a consecuencia inmediata y directa de una orden de la administración o se deba a vicios del proyecto. </a:t>
            </a:r>
            <a:endParaRPr lang="en-GB" sz="5600" b="1" dirty="0">
              <a:solidFill>
                <a:srgbClr val="FF0000"/>
              </a:solidFill>
            </a:endParaRPr>
          </a:p>
          <a:p>
            <a:pPr algn="just"/>
            <a:r>
              <a:rPr lang="es-ES" sz="5600" u="sng" dirty="0">
                <a:solidFill>
                  <a:srgbClr val="FF0000"/>
                </a:solidFill>
              </a:rPr>
              <a:t>En la práctica, es habitual que las reclamaciones por daños sufridos por terceros durante la ejecución de un contrato se dirijan contra la Administración y no contra el contratista, debido fundamentalmente a que esos terceros son ajenos a la relación que une a la Administración con el contratista</a:t>
            </a:r>
            <a:r>
              <a:rPr lang="es-ES" sz="5600" dirty="0">
                <a:solidFill>
                  <a:srgbClr val="FF0000"/>
                </a:solidFill>
              </a:rPr>
              <a:t>. La doctrina tradicional ha venido considerando que, en caso de existir tal responsabilidad, correspondía a la Administración abonar la indemnización y </a:t>
            </a:r>
            <a:r>
              <a:rPr lang="es-ES" sz="5600" b="1" dirty="0">
                <a:solidFill>
                  <a:srgbClr val="FF0000"/>
                </a:solidFill>
              </a:rPr>
              <a:t>ejercitar la denominada acción de regreso o repetición</a:t>
            </a:r>
            <a:r>
              <a:rPr lang="es-ES" sz="5600" dirty="0">
                <a:solidFill>
                  <a:srgbClr val="FF0000"/>
                </a:solidFill>
              </a:rPr>
              <a:t> </a:t>
            </a:r>
            <a:r>
              <a:rPr lang="es-ES" sz="5600" b="1" dirty="0">
                <a:solidFill>
                  <a:srgbClr val="FF0000"/>
                </a:solidFill>
              </a:rPr>
              <a:t>contra el contratista</a:t>
            </a:r>
            <a:r>
              <a:rPr lang="es-ES" sz="5600" dirty="0">
                <a:solidFill>
                  <a:srgbClr val="FF0000"/>
                </a:solidFill>
              </a:rPr>
              <a:t>, tal y como se recoge en los Dictámenes del Consejo de Estado 508/2008, de 30 de abril y 757/2008, de 5 de junio.</a:t>
            </a:r>
            <a:endParaRPr lang="en-GB" sz="5600" dirty="0">
              <a:solidFill>
                <a:srgbClr val="FF0000"/>
              </a:solidFill>
            </a:endParaRPr>
          </a:p>
          <a:p>
            <a:pPr algn="just"/>
            <a:r>
              <a:rPr lang="es-ES" sz="5600" dirty="0">
                <a:solidFill>
                  <a:srgbClr val="FF0000"/>
                </a:solidFill>
              </a:rPr>
              <a:t>Esta doctrina se encuentra hoy en día superada, no sin encontrar al respecto numerosos pronunciamientos contradictorios, en ocasiones dubitativos o incluso totalmente opuestos. Así, la STSJ de Castilla-La Mancha n.º 432/2016, de 28 de noviembre, tras analizar concienzudamente el esquema actual de la responsabilidad patrimonial cuando concurre la figura del contratista, </a:t>
            </a:r>
            <a:r>
              <a:rPr lang="es-ES" sz="5600" b="1" u="sng" dirty="0">
                <a:solidFill>
                  <a:srgbClr val="FF0000"/>
                </a:solidFill>
              </a:rPr>
              <a:t>llega a la conclusión de que si el reclamante se dirige directamente a la Administración en reclamación de los perjuicios padecidos, mediante la correspondiente reclamación de responsabilidad patrimonial, para el caso de que finalmente se considere existente la responsabilidad reclamada, la Administración cuenta con dos opciones:</a:t>
            </a:r>
            <a:endParaRPr lang="en-GB" sz="5600" dirty="0">
              <a:solidFill>
                <a:srgbClr val="FF0000"/>
              </a:solidFill>
            </a:endParaRPr>
          </a:p>
          <a:p>
            <a:pPr algn="just"/>
            <a:r>
              <a:rPr lang="es-ES" sz="5600" dirty="0">
                <a:solidFill>
                  <a:srgbClr val="FF0000"/>
                </a:solidFill>
              </a:rPr>
              <a:t>a) Resolver que es ella misma la responsable, supuesto en que deberá así declararlo.</a:t>
            </a:r>
            <a:endParaRPr lang="en-GB" sz="5600" dirty="0">
              <a:solidFill>
                <a:srgbClr val="FF0000"/>
              </a:solidFill>
            </a:endParaRPr>
          </a:p>
          <a:p>
            <a:pPr algn="just"/>
            <a:r>
              <a:rPr lang="es-ES" sz="5600" dirty="0">
                <a:solidFill>
                  <a:srgbClr val="FF0000"/>
                </a:solidFill>
              </a:rPr>
              <a:t>b) Resolver que la responsabilidad corresponde al contratista, en cuyo caso deberá reconducir a los interesados hacia el cauce adecuado, y además la Sala precisa taxativamente que no debe fijarse en modo alguno la cuantía de la indemnización, precisando incluso, que si la Administración fija la indemnización que debe abonar el contratista,</a:t>
            </a:r>
            <a:r>
              <a:rPr lang="es-ES" sz="5600" b="1" dirty="0">
                <a:solidFill>
                  <a:srgbClr val="FF0000"/>
                </a:solidFill>
              </a:rPr>
              <a:t> la misma no resulta vinculante para el reclamante en una ulterior reclamación ante la jurisdicción civil contra el contratista. </a:t>
            </a:r>
            <a:endParaRPr lang="en-GB" sz="5600" b="1" dirty="0">
              <a:solidFill>
                <a:srgbClr val="FF0000"/>
              </a:solidFill>
            </a:endParaRPr>
          </a:p>
          <a:p>
            <a:pPr algn="just"/>
            <a:endParaRPr lang="en-GB" sz="4300" dirty="0">
              <a:solidFill>
                <a:srgbClr val="FF0000"/>
              </a:solidFill>
            </a:endParaRPr>
          </a:p>
          <a:p>
            <a:endParaRPr lang="es-ES" sz="1550" b="1" dirty="0">
              <a:solidFill>
                <a:srgbClr val="FF0000"/>
              </a:solidFill>
            </a:endParaRPr>
          </a:p>
        </p:txBody>
      </p:sp>
    </p:spTree>
    <p:extLst>
      <p:ext uri="{BB962C8B-B14F-4D97-AF65-F5344CB8AC3E}">
        <p14:creationId xmlns:p14="http://schemas.microsoft.com/office/powerpoint/2010/main" val="127026999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6" name="Marcador de contenido 5"/>
          <p:cNvSpPr>
            <a:spLocks noGrp="1"/>
          </p:cNvSpPr>
          <p:nvPr>
            <p:ph sz="half" idx="2"/>
          </p:nvPr>
        </p:nvSpPr>
        <p:spPr>
          <a:xfrm>
            <a:off x="953669" y="1585469"/>
            <a:ext cx="7334928" cy="4843379"/>
          </a:xfrm>
        </p:spPr>
        <p:txBody>
          <a:bodyPr>
            <a:normAutofit fontScale="77500" lnSpcReduction="20000"/>
          </a:bodyPr>
          <a:lstStyle/>
          <a:p>
            <a:pPr algn="just"/>
            <a:r>
              <a:rPr lang="es-ES" sz="1600" dirty="0">
                <a:solidFill>
                  <a:srgbClr val="FF0000"/>
                </a:solidFill>
              </a:rPr>
              <a:t>La STSJ de Castilla y León de Valladolid n.º 1694/2016, de 2 de diciembre, </a:t>
            </a:r>
            <a:r>
              <a:rPr lang="es-ES" sz="1600" b="1" dirty="0">
                <a:solidFill>
                  <a:srgbClr val="FF0000"/>
                </a:solidFill>
              </a:rPr>
              <a:t>determina que es la empresa contratista la que debe siempre responder de los daños y perjuicios sufridos por el demandante, pero no la administración</a:t>
            </a:r>
            <a:r>
              <a:rPr lang="es-ES" sz="1600" dirty="0">
                <a:solidFill>
                  <a:srgbClr val="FF0000"/>
                </a:solidFill>
              </a:rPr>
              <a:t>, a quien no se puede imputar el daño cuya reparación se reclama, salvo que sea a consecuencia de una orden directa de la Administración o se deba a vicios del proyecto.</a:t>
            </a:r>
            <a:endParaRPr lang="en-GB" sz="1600" dirty="0">
              <a:solidFill>
                <a:srgbClr val="FF0000"/>
              </a:solidFill>
            </a:endParaRPr>
          </a:p>
          <a:p>
            <a:pPr algn="just"/>
            <a:r>
              <a:rPr lang="es-ES" sz="1600" dirty="0">
                <a:solidFill>
                  <a:srgbClr val="FF0000"/>
                </a:solidFill>
              </a:rPr>
              <a:t>En la práctica</a:t>
            </a:r>
            <a:r>
              <a:rPr lang="es-ES" sz="1600" b="1" u="sng" dirty="0">
                <a:solidFill>
                  <a:srgbClr val="FF0000"/>
                </a:solidFill>
              </a:rPr>
              <a:t>, ha resultado controvertido determinar si la Administración, tras el requerimiento efectuado por el perjudicado, puede declarar responsable del daño al contratista o concesionario y el Tribunal Supremo, en su Sentencia de 20 de noviembre de 2018 parece dar una respuesta afirmativa a esa duda</a:t>
            </a:r>
            <a:r>
              <a:rPr lang="es-ES" sz="1600" dirty="0">
                <a:solidFill>
                  <a:srgbClr val="FF0000"/>
                </a:solidFill>
              </a:rPr>
              <a:t>. La sentencia tiene su origen en la acción de regreso ejercitada por la Administración sanitaria frente a una de las empresas con la que mantiene un concierto. En concreto, se analiza si la resolución administrativa por la que se reconoce la procedencia de la indemnización, responsabilizando del pago, no obstante, a la empresa concertada es título suficiente para la reclamación de la cantidad que había abonado la Administración al particular que sufrió el daño. En esta Sentencia se dice: </a:t>
            </a:r>
            <a:endParaRPr lang="en-GB" sz="1600" dirty="0">
              <a:solidFill>
                <a:srgbClr val="FF0000"/>
              </a:solidFill>
            </a:endParaRPr>
          </a:p>
          <a:p>
            <a:pPr algn="just"/>
            <a:r>
              <a:rPr lang="es-ES" sz="1600" i="1" dirty="0">
                <a:solidFill>
                  <a:srgbClr val="FF0000"/>
                </a:solidFill>
              </a:rPr>
              <a:t>«cuando ante una reclamación de indemnización de daños y perjuicios por deficiente asistencia sanitaria formulada por un perjudicado a la Administración, habiéndose prestado la asistencia por una entidad privada en régimen de concierto con la Administración</a:t>
            </a:r>
            <a:r>
              <a:rPr lang="es-ES" sz="1600" b="1" i="1" dirty="0">
                <a:solidFill>
                  <a:srgbClr val="FF0000"/>
                </a:solidFill>
              </a:rPr>
              <a:t>, si la propia Administración tramita el procedimiento y en el seno del mismo se da plena intervención a la entidad concertada, se declara en la resolución que pone fin al mismo que procede la responsabilidad y se fija las indemnizaciones procedentes, pero imputando dicha responsabilidad al centro privado concertado, imponiendo la obligación de que proceda al pago de las indemnizaciones con derecho de reintegro del centro concertado, esa misma resolución, una vez adquiere firmeza, es título suficiente para reclamar la Administración las cantidades abonadas a la entidad concertada, sin necesidad de iniciar un nuevo procedimiento a esos concretos fines</a:t>
            </a:r>
            <a:r>
              <a:rPr lang="es-ES" sz="1600" i="1" dirty="0">
                <a:solidFill>
                  <a:srgbClr val="FF0000"/>
                </a:solidFill>
              </a:rPr>
              <a:t>».</a:t>
            </a:r>
            <a:endParaRPr lang="en-GB" sz="1600" dirty="0">
              <a:solidFill>
                <a:srgbClr val="FF0000"/>
              </a:solidFill>
            </a:endParaRPr>
          </a:p>
          <a:p>
            <a:pPr algn="just"/>
            <a:r>
              <a:rPr lang="es-ES" sz="1600" dirty="0">
                <a:solidFill>
                  <a:srgbClr val="FF0000"/>
                </a:solidFill>
              </a:rPr>
              <a:t>Atendiendo a la doctrina expuesta, y centrándonos en el caso que nos ocupa, no creemos que la Administración deba asumir la reparación de los daños causados a terceros en el seno de la ejecución de un contrato administrativo si éstos son responsabilidad del contratista, sin perjuicio de que ésta pueda declarar la existencia de dicha responsabilidad pero imputando la misma al contratista, </a:t>
            </a:r>
            <a:r>
              <a:rPr lang="es-ES" sz="1600" b="1" dirty="0">
                <a:solidFill>
                  <a:srgbClr val="FF0000"/>
                </a:solidFill>
              </a:rPr>
              <a:t>para que una vez abonada la indemnización que ha sido fijada se pueda hacer efectiva la misma mediante la deducción de las cantidades que se encuentren pendientes de pago al contratista por la ejecución del contrato.</a:t>
            </a:r>
            <a:endParaRPr lang="en-GB" sz="1600" b="1" dirty="0">
              <a:solidFill>
                <a:srgbClr val="FF0000"/>
              </a:solidFill>
            </a:endParaRPr>
          </a:p>
          <a:p>
            <a:endParaRPr lang="es-ES" sz="1550" b="1" dirty="0">
              <a:solidFill>
                <a:srgbClr val="FF0000"/>
              </a:solidFill>
            </a:endParaRPr>
          </a:p>
        </p:txBody>
      </p:sp>
    </p:spTree>
    <p:extLst>
      <p:ext uri="{BB962C8B-B14F-4D97-AF65-F5344CB8AC3E}">
        <p14:creationId xmlns:p14="http://schemas.microsoft.com/office/powerpoint/2010/main" val="33346236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Marcador de número de diapositiva 7"/>
          <p:cNvSpPr>
            <a:spLocks noGrp="1"/>
          </p:cNvSpPr>
          <p:nvPr>
            <p:ph type="sldNum" sz="quarter" idx="12"/>
          </p:nvPr>
        </p:nvSpPr>
        <p:spPr>
          <a:xfrm>
            <a:off x="-4522" y="6483675"/>
            <a:ext cx="9148522" cy="365125"/>
          </a:xfrm>
        </p:spPr>
        <p:txBody>
          <a:bodyPr/>
          <a:lstStyle/>
          <a:p>
            <a:pPr algn="ctr">
              <a:defRPr/>
            </a:pPr>
            <a:fld id="{71E629FD-2D00-4494-9CD5-8D22C9AFFC94}" type="slidenum">
              <a:rPr lang="en-US" smtClean="0"/>
              <a:pPr algn="ctr">
                <a:defRPr/>
              </a:pPr>
              <a:t>23</a:t>
            </a:fld>
            <a:endParaRPr lang="en-US" dirty="0"/>
          </a:p>
        </p:txBody>
      </p:sp>
      <p:sp>
        <p:nvSpPr>
          <p:cNvPr id="5" name="Rectángulo 4"/>
          <p:cNvSpPr/>
          <p:nvPr/>
        </p:nvSpPr>
        <p:spPr>
          <a:xfrm>
            <a:off x="844176" y="2045380"/>
            <a:ext cx="7451125" cy="3416320"/>
          </a:xfrm>
          <a:prstGeom prst="rect">
            <a:avLst/>
          </a:prstGeom>
        </p:spPr>
        <p:txBody>
          <a:bodyPr wrap="square">
            <a:spAutoFit/>
          </a:bodyPr>
          <a:lstStyle/>
          <a:p>
            <a:pPr algn="ctr"/>
            <a:r>
              <a:rPr lang="es-ES_tradnl" b="1" dirty="0">
                <a:latin typeface="Verdana" charset="0"/>
              </a:rPr>
              <a:t>Estado de derecho </a:t>
            </a:r>
          </a:p>
          <a:p>
            <a:pPr algn="ctr"/>
            <a:endParaRPr lang="es-ES_tradnl" dirty="0">
              <a:latin typeface="Verdana" charset="0"/>
            </a:endParaRPr>
          </a:p>
          <a:p>
            <a:pPr algn="ctr"/>
            <a:endParaRPr lang="es-ES_tradnl" dirty="0">
              <a:latin typeface="Verdana" charset="0"/>
            </a:endParaRPr>
          </a:p>
          <a:p>
            <a:pPr algn="ctr"/>
            <a:r>
              <a:rPr lang="es-ES_tradnl" dirty="0">
                <a:latin typeface="Verdana" charset="0"/>
              </a:rPr>
              <a:t>principios y garantías</a:t>
            </a:r>
          </a:p>
          <a:p>
            <a:pPr algn="ctr"/>
            <a:br>
              <a:rPr lang="es-ES_tradnl" dirty="0">
                <a:latin typeface="Verdana" charset="0"/>
              </a:rPr>
            </a:br>
            <a:endParaRPr lang="es-ES_tradnl" dirty="0">
              <a:latin typeface="Verdana" charset="0"/>
            </a:endParaRPr>
          </a:p>
          <a:p>
            <a:pPr algn="ctr"/>
            <a:r>
              <a:rPr lang="es-ES_tradnl" b="1" dirty="0">
                <a:latin typeface="Verdana" charset="0"/>
              </a:rPr>
              <a:t>106.2 CE</a:t>
            </a:r>
          </a:p>
          <a:p>
            <a:pPr algn="ctr"/>
            <a:r>
              <a:rPr lang="es-ES_tradnl" dirty="0">
                <a:latin typeface="Verdana" charset="0"/>
              </a:rPr>
              <a:t> </a:t>
            </a:r>
            <a:r>
              <a:rPr lang="es-ES_tradnl" i="1" dirty="0">
                <a:latin typeface="Verdana" charset="0"/>
              </a:rPr>
              <a:t>“Los particulares, en los términos establecidos por la ley, </a:t>
            </a:r>
            <a:r>
              <a:rPr lang="es-ES_tradnl" b="1" i="1" dirty="0">
                <a:latin typeface="Verdana" charset="0"/>
              </a:rPr>
              <a:t>tendrán derecho a ser indemnizados por toda lesión que sufran en cualquiera de sus bienes y derechos</a:t>
            </a:r>
            <a:r>
              <a:rPr lang="es-ES_tradnl" i="1" dirty="0">
                <a:latin typeface="Verdana" charset="0"/>
              </a:rPr>
              <a:t>, salvo en los casos de fuerza mayor, siempre que la lesión sea consecuencia del funcionamiento de los servicios públicos”.</a:t>
            </a:r>
            <a:endParaRPr lang="es-ES_tradnl" dirty="0">
              <a:effectLst/>
              <a:latin typeface="Verdana" charset="0"/>
            </a:endParaRPr>
          </a:p>
        </p:txBody>
      </p:sp>
      <p:sp>
        <p:nvSpPr>
          <p:cNvPr id="27"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RESPONSABILIDAD PATRIMONIAL AAPP</a:t>
            </a:r>
            <a:endParaRPr lang="es-ES_tradnl" sz="3600" dirty="0">
              <a:solidFill>
                <a:schemeClr val="tx2"/>
              </a:solidFill>
            </a:endParaRPr>
          </a:p>
        </p:txBody>
      </p:sp>
      <p:cxnSp>
        <p:nvCxnSpPr>
          <p:cNvPr id="28"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cxnSp>
        <p:nvCxnSpPr>
          <p:cNvPr id="11" name="Conector recto de flecha 10"/>
          <p:cNvCxnSpPr/>
          <p:nvPr/>
        </p:nvCxnSpPr>
        <p:spPr>
          <a:xfrm>
            <a:off x="4586085" y="2394795"/>
            <a:ext cx="0" cy="464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2" name="Conector recto de flecha 11"/>
          <p:cNvCxnSpPr/>
          <p:nvPr/>
        </p:nvCxnSpPr>
        <p:spPr>
          <a:xfrm>
            <a:off x="4600170" y="3219547"/>
            <a:ext cx="0" cy="464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732766439"/>
      </p:ext>
    </p:extLst>
  </p:cSld>
  <p:clrMapOvr>
    <a:masterClrMapping/>
  </p:clrMapOvr>
  <mc:AlternateContent xmlns:mc="http://schemas.openxmlformats.org/markup-compatibility/2006" xmlns:p14="http://schemas.microsoft.com/office/powerpoint/2010/main">
    <mc:Choice Requires="p14">
      <p:transition spd="slow" p14:dur="2000">
        <p:fade/>
      </p:transition>
    </mc:Choice>
    <mc:Fallback xmlns="">
      <p:transition spd="slow">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a:t>
            </a:r>
          </a:p>
        </p:txBody>
      </p:sp>
      <p:sp>
        <p:nvSpPr>
          <p:cNvPr id="13" name="Rectángulo 12"/>
          <p:cNvSpPr/>
          <p:nvPr/>
        </p:nvSpPr>
        <p:spPr>
          <a:xfrm>
            <a:off x="844176" y="2391370"/>
            <a:ext cx="7451125" cy="2308324"/>
          </a:xfrm>
          <a:prstGeom prst="rect">
            <a:avLst/>
          </a:prstGeom>
        </p:spPr>
        <p:txBody>
          <a:bodyPr wrap="square">
            <a:spAutoFit/>
          </a:bodyPr>
          <a:lstStyle/>
          <a:p>
            <a:pPr algn="just"/>
            <a:br>
              <a:rPr lang="es-ES_tradnl" dirty="0"/>
            </a:br>
            <a:endParaRPr lang="es-ES_tradnl" dirty="0"/>
          </a:p>
          <a:p>
            <a:pPr algn="just"/>
            <a:endParaRPr lang="es-ES_tradnl" dirty="0"/>
          </a:p>
          <a:p>
            <a:pPr algn="just"/>
            <a:endParaRPr lang="es-ES_tradnl" dirty="0"/>
          </a:p>
          <a:p>
            <a:pPr algn="just"/>
            <a:endParaRPr lang="es-ES_tradnl" dirty="0"/>
          </a:p>
          <a:p>
            <a:pPr algn="just"/>
            <a:endParaRPr lang="es-ES_tradnl" dirty="0"/>
          </a:p>
          <a:p>
            <a:pPr algn="just"/>
            <a:br>
              <a:rPr lang="es-ES_tradnl" dirty="0"/>
            </a:br>
            <a:endParaRPr lang="es-ES_tradnl" dirty="0"/>
          </a:p>
        </p:txBody>
      </p:sp>
      <p:cxnSp>
        <p:nvCxnSpPr>
          <p:cNvPr id="17"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18"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RESPONSABILIDAD PATRIMONIAL AAPP</a:t>
            </a:r>
            <a:endParaRPr lang="es-ES_tradnl" sz="3600" dirty="0">
              <a:solidFill>
                <a:schemeClr val="tx2"/>
              </a:solidFill>
            </a:endParaRPr>
          </a:p>
        </p:txBody>
      </p:sp>
      <p:sp>
        <p:nvSpPr>
          <p:cNvPr id="6" name="CuadroTexto 5"/>
          <p:cNvSpPr txBox="1"/>
          <p:nvPr/>
        </p:nvSpPr>
        <p:spPr>
          <a:xfrm>
            <a:off x="726612" y="3293392"/>
            <a:ext cx="3137176" cy="646331"/>
          </a:xfrm>
          <a:prstGeom prst="rect">
            <a:avLst/>
          </a:prstGeom>
          <a:noFill/>
        </p:spPr>
        <p:txBody>
          <a:bodyPr wrap="square" rtlCol="0">
            <a:spAutoFit/>
          </a:bodyPr>
          <a:lstStyle/>
          <a:p>
            <a:pPr algn="just"/>
            <a:r>
              <a:rPr lang="es-ES_tradnl" b="1" dirty="0"/>
              <a:t>Responsabilidad Patrimonial</a:t>
            </a:r>
            <a:endParaRPr lang="es-ES_tradnl" dirty="0"/>
          </a:p>
        </p:txBody>
      </p:sp>
      <p:cxnSp>
        <p:nvCxnSpPr>
          <p:cNvPr id="7" name="Conector recto de flecha 6"/>
          <p:cNvCxnSpPr/>
          <p:nvPr/>
        </p:nvCxnSpPr>
        <p:spPr>
          <a:xfrm flipV="1">
            <a:off x="2761129" y="2714535"/>
            <a:ext cx="395417" cy="49483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8" name="CuadroTexto 7"/>
          <p:cNvSpPr txBox="1"/>
          <p:nvPr/>
        </p:nvSpPr>
        <p:spPr>
          <a:xfrm>
            <a:off x="3426484" y="4117249"/>
            <a:ext cx="3755741" cy="646331"/>
          </a:xfrm>
          <a:prstGeom prst="rect">
            <a:avLst/>
          </a:prstGeom>
          <a:noFill/>
        </p:spPr>
        <p:txBody>
          <a:bodyPr wrap="square" rtlCol="0">
            <a:spAutoFit/>
          </a:bodyPr>
          <a:lstStyle/>
          <a:p>
            <a:pPr algn="just"/>
            <a:r>
              <a:rPr lang="es-ES_tradnl" dirty="0"/>
              <a:t>Requisito: existencia de un daño causado a un particular</a:t>
            </a:r>
          </a:p>
        </p:txBody>
      </p:sp>
      <p:cxnSp>
        <p:nvCxnSpPr>
          <p:cNvPr id="10" name="Conector recto de flecha 9"/>
          <p:cNvCxnSpPr/>
          <p:nvPr/>
        </p:nvCxnSpPr>
        <p:spPr>
          <a:xfrm>
            <a:off x="2923827" y="3530246"/>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1" name="CuadroTexto 10"/>
          <p:cNvSpPr txBox="1"/>
          <p:nvPr/>
        </p:nvSpPr>
        <p:spPr>
          <a:xfrm>
            <a:off x="3711859" y="3354296"/>
            <a:ext cx="3970894" cy="923330"/>
          </a:xfrm>
          <a:prstGeom prst="rect">
            <a:avLst/>
          </a:prstGeom>
          <a:noFill/>
        </p:spPr>
        <p:txBody>
          <a:bodyPr wrap="square" rtlCol="0">
            <a:spAutoFit/>
          </a:bodyPr>
          <a:lstStyle/>
          <a:p>
            <a:pPr algn="just"/>
            <a:r>
              <a:rPr lang="es-ES_tradnl" dirty="0"/>
              <a:t>Finalidad: reparación de los daños</a:t>
            </a:r>
          </a:p>
          <a:p>
            <a:pPr algn="just"/>
            <a:br>
              <a:rPr lang="es-ES_tradnl" dirty="0"/>
            </a:br>
            <a:endParaRPr lang="es-ES_tradnl" dirty="0"/>
          </a:p>
        </p:txBody>
      </p:sp>
      <p:cxnSp>
        <p:nvCxnSpPr>
          <p:cNvPr id="12" name="Conector recto de flecha 11"/>
          <p:cNvCxnSpPr/>
          <p:nvPr/>
        </p:nvCxnSpPr>
        <p:spPr>
          <a:xfrm>
            <a:off x="2761129" y="3847493"/>
            <a:ext cx="395417" cy="50179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4" name="CuadroTexto 13"/>
          <p:cNvSpPr txBox="1"/>
          <p:nvPr/>
        </p:nvSpPr>
        <p:spPr>
          <a:xfrm>
            <a:off x="3426510" y="2494476"/>
            <a:ext cx="3755741" cy="646331"/>
          </a:xfrm>
          <a:prstGeom prst="rect">
            <a:avLst/>
          </a:prstGeom>
          <a:noFill/>
        </p:spPr>
        <p:txBody>
          <a:bodyPr wrap="square" rtlCol="0">
            <a:spAutoFit/>
          </a:bodyPr>
          <a:lstStyle/>
          <a:p>
            <a:pPr algn="just"/>
            <a:r>
              <a:rPr lang="es-ES_tradnl" dirty="0"/>
              <a:t>Competencia exclusiva del Estado (149.1.18 CE) </a:t>
            </a:r>
          </a:p>
        </p:txBody>
      </p:sp>
    </p:spTree>
    <p:extLst>
      <p:ext uri="{BB962C8B-B14F-4D97-AF65-F5344CB8AC3E}">
        <p14:creationId xmlns:p14="http://schemas.microsoft.com/office/powerpoint/2010/main" val="14612361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3</a:t>
            </a:r>
          </a:p>
        </p:txBody>
      </p:sp>
      <p:sp>
        <p:nvSpPr>
          <p:cNvPr id="13" name="Rectángulo 12"/>
          <p:cNvSpPr/>
          <p:nvPr/>
        </p:nvSpPr>
        <p:spPr>
          <a:xfrm>
            <a:off x="844176" y="2317230"/>
            <a:ext cx="7451125" cy="1477328"/>
          </a:xfrm>
          <a:prstGeom prst="rect">
            <a:avLst/>
          </a:prstGeom>
        </p:spPr>
        <p:txBody>
          <a:bodyPr wrap="square">
            <a:spAutoFit/>
          </a:bodyPr>
          <a:lstStyle/>
          <a:p>
            <a:pPr algn="just"/>
            <a:br>
              <a:rPr lang="es-ES_tradnl" dirty="0"/>
            </a:br>
            <a:endParaRPr lang="es-ES_tradnl" dirty="0"/>
          </a:p>
          <a:p>
            <a:pPr algn="just"/>
            <a:endParaRPr lang="es-ES_tradnl" dirty="0"/>
          </a:p>
          <a:p>
            <a:pPr algn="just"/>
            <a:br>
              <a:rPr lang="es-ES_tradnl" dirty="0"/>
            </a:br>
            <a:endParaRPr lang="es-ES_tradnl" dirty="0"/>
          </a:p>
        </p:txBody>
      </p:sp>
      <p:cxnSp>
        <p:nvCxnSpPr>
          <p:cNvPr id="7"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8"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RESPONSABILIDAD PATRIMONIAL AAPP</a:t>
            </a:r>
            <a:endParaRPr lang="es-ES_tradnl" sz="3600" dirty="0">
              <a:solidFill>
                <a:schemeClr val="tx2"/>
              </a:solidFill>
            </a:endParaRPr>
          </a:p>
        </p:txBody>
      </p:sp>
      <p:sp>
        <p:nvSpPr>
          <p:cNvPr id="6" name="CuadroTexto 5"/>
          <p:cNvSpPr txBox="1"/>
          <p:nvPr/>
        </p:nvSpPr>
        <p:spPr>
          <a:xfrm>
            <a:off x="547318" y="3741628"/>
            <a:ext cx="3137176" cy="369332"/>
          </a:xfrm>
          <a:prstGeom prst="rect">
            <a:avLst/>
          </a:prstGeom>
          <a:noFill/>
        </p:spPr>
        <p:txBody>
          <a:bodyPr wrap="square" rtlCol="0">
            <a:spAutoFit/>
          </a:bodyPr>
          <a:lstStyle/>
          <a:p>
            <a:pPr algn="just"/>
            <a:r>
              <a:rPr lang="es-ES_tradnl" b="1" dirty="0"/>
              <a:t>Responsabilidad</a:t>
            </a:r>
            <a:endParaRPr lang="es-ES_tradnl" dirty="0"/>
          </a:p>
        </p:txBody>
      </p:sp>
      <p:cxnSp>
        <p:nvCxnSpPr>
          <p:cNvPr id="9" name="Conector recto de flecha 8"/>
          <p:cNvCxnSpPr/>
          <p:nvPr/>
        </p:nvCxnSpPr>
        <p:spPr>
          <a:xfrm flipV="1">
            <a:off x="2631020" y="3128682"/>
            <a:ext cx="748674" cy="48027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0" name="Conector recto de flecha 9"/>
          <p:cNvCxnSpPr/>
          <p:nvPr/>
        </p:nvCxnSpPr>
        <p:spPr>
          <a:xfrm>
            <a:off x="2631020" y="4166430"/>
            <a:ext cx="910039" cy="25397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1" name="CuadroTexto 10"/>
          <p:cNvSpPr txBox="1"/>
          <p:nvPr/>
        </p:nvSpPr>
        <p:spPr>
          <a:xfrm>
            <a:off x="3541059" y="2898138"/>
            <a:ext cx="4754242" cy="923330"/>
          </a:xfrm>
          <a:prstGeom prst="rect">
            <a:avLst/>
          </a:prstGeom>
          <a:noFill/>
        </p:spPr>
        <p:txBody>
          <a:bodyPr wrap="square" rtlCol="0">
            <a:spAutoFit/>
          </a:bodyPr>
          <a:lstStyle/>
          <a:p>
            <a:pPr algn="just"/>
            <a:r>
              <a:rPr lang="es-ES_tradnl" b="1" dirty="0"/>
              <a:t>ley 39/2015</a:t>
            </a:r>
            <a:r>
              <a:rPr lang="es-ES_tradnl" dirty="0"/>
              <a:t> en lo relativo a su procedimiento como una especialidad dentro del administrativo.</a:t>
            </a:r>
          </a:p>
        </p:txBody>
      </p:sp>
      <p:sp>
        <p:nvSpPr>
          <p:cNvPr id="12" name="CuadroTexto 11"/>
          <p:cNvSpPr txBox="1"/>
          <p:nvPr/>
        </p:nvSpPr>
        <p:spPr>
          <a:xfrm>
            <a:off x="3684494" y="4269161"/>
            <a:ext cx="4419600" cy="369332"/>
          </a:xfrm>
          <a:prstGeom prst="rect">
            <a:avLst/>
          </a:prstGeom>
          <a:noFill/>
        </p:spPr>
        <p:txBody>
          <a:bodyPr wrap="square" rtlCol="0">
            <a:spAutoFit/>
          </a:bodyPr>
          <a:lstStyle/>
          <a:p>
            <a:pPr algn="just"/>
            <a:r>
              <a:rPr lang="es-ES_tradnl" b="1" dirty="0"/>
              <a:t>ley 40/2015</a:t>
            </a:r>
            <a:r>
              <a:rPr lang="es-ES_tradnl" dirty="0"/>
              <a:t> en relación a los principios.</a:t>
            </a:r>
          </a:p>
        </p:txBody>
      </p:sp>
    </p:spTree>
    <p:extLst>
      <p:ext uri="{BB962C8B-B14F-4D97-AF65-F5344CB8AC3E}">
        <p14:creationId xmlns:p14="http://schemas.microsoft.com/office/powerpoint/2010/main" val="194939459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4</a:t>
            </a:r>
          </a:p>
        </p:txBody>
      </p:sp>
      <p:sp>
        <p:nvSpPr>
          <p:cNvPr id="13" name="Rectángulo 12"/>
          <p:cNvSpPr/>
          <p:nvPr/>
        </p:nvSpPr>
        <p:spPr>
          <a:xfrm>
            <a:off x="1105000" y="3366050"/>
            <a:ext cx="7451125" cy="1477328"/>
          </a:xfrm>
          <a:prstGeom prst="rect">
            <a:avLst/>
          </a:prstGeom>
        </p:spPr>
        <p:txBody>
          <a:bodyPr wrap="square">
            <a:spAutoFit/>
          </a:bodyPr>
          <a:lstStyle/>
          <a:p>
            <a:pPr algn="just"/>
            <a:r>
              <a:rPr lang="es-ES_tradnl" b="1" dirty="0"/>
              <a:t>Art. 32 40/15</a:t>
            </a:r>
          </a:p>
          <a:p>
            <a:pPr algn="just"/>
            <a:endParaRPr lang="es-ES_tradnl" b="1" dirty="0"/>
          </a:p>
          <a:p>
            <a:pPr algn="just"/>
            <a:endParaRPr lang="es-ES_tradnl" b="1" dirty="0"/>
          </a:p>
          <a:p>
            <a:pPr algn="just"/>
            <a:endParaRPr lang="es-ES_tradnl" b="1" dirty="0"/>
          </a:p>
          <a:p>
            <a:pPr algn="just"/>
            <a:endParaRPr lang="es-ES_tradnl" dirty="0">
              <a:solidFill>
                <a:schemeClr val="tx2"/>
              </a:solidFill>
              <a:effectLst/>
              <a:latin typeface="Verdana" charset="0"/>
            </a:endParaRPr>
          </a:p>
        </p:txBody>
      </p:sp>
      <p:cxnSp>
        <p:nvCxnSpPr>
          <p:cNvPr id="7"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8"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RESPONSABILIDAD PATRIMONIAL AAPP</a:t>
            </a:r>
            <a:endParaRPr lang="es-ES_tradnl" sz="3600" dirty="0">
              <a:solidFill>
                <a:schemeClr val="tx2"/>
              </a:solidFill>
            </a:endParaRPr>
          </a:p>
        </p:txBody>
      </p:sp>
      <p:cxnSp>
        <p:nvCxnSpPr>
          <p:cNvPr id="6" name="Conector recto de flecha 5"/>
          <p:cNvCxnSpPr/>
          <p:nvPr/>
        </p:nvCxnSpPr>
        <p:spPr>
          <a:xfrm flipV="1">
            <a:off x="2460691" y="2379239"/>
            <a:ext cx="840745" cy="757618"/>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9" name="Conector recto de flecha 8"/>
          <p:cNvCxnSpPr/>
          <p:nvPr/>
        </p:nvCxnSpPr>
        <p:spPr>
          <a:xfrm flipV="1">
            <a:off x="2742114" y="3098502"/>
            <a:ext cx="465438" cy="152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0" name="Conector recto de flecha 9"/>
          <p:cNvCxnSpPr/>
          <p:nvPr/>
        </p:nvCxnSpPr>
        <p:spPr>
          <a:xfrm>
            <a:off x="2743927" y="3596346"/>
            <a:ext cx="465438" cy="17574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1" name="Conector recto de flecha 10"/>
          <p:cNvCxnSpPr/>
          <p:nvPr/>
        </p:nvCxnSpPr>
        <p:spPr>
          <a:xfrm>
            <a:off x="2496550" y="3781066"/>
            <a:ext cx="712815" cy="106231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2" name="CuadroTexto 11"/>
          <p:cNvSpPr txBox="1"/>
          <p:nvPr/>
        </p:nvSpPr>
        <p:spPr>
          <a:xfrm>
            <a:off x="3337295" y="2881570"/>
            <a:ext cx="3678355" cy="369332"/>
          </a:xfrm>
          <a:prstGeom prst="rect">
            <a:avLst/>
          </a:prstGeom>
          <a:noFill/>
        </p:spPr>
        <p:txBody>
          <a:bodyPr wrap="square" rtlCol="0">
            <a:spAutoFit/>
          </a:bodyPr>
          <a:lstStyle/>
          <a:p>
            <a:r>
              <a:rPr lang="es-ES_tradnl" dirty="0"/>
              <a:t>Lesión de sus bienes o derechos</a:t>
            </a:r>
          </a:p>
        </p:txBody>
      </p:sp>
      <p:sp>
        <p:nvSpPr>
          <p:cNvPr id="14" name="CuadroTexto 13"/>
          <p:cNvSpPr txBox="1"/>
          <p:nvPr/>
        </p:nvSpPr>
        <p:spPr>
          <a:xfrm>
            <a:off x="3337295" y="3609669"/>
            <a:ext cx="4424851" cy="1200329"/>
          </a:xfrm>
          <a:prstGeom prst="rect">
            <a:avLst/>
          </a:prstGeom>
          <a:noFill/>
        </p:spPr>
        <p:txBody>
          <a:bodyPr wrap="square" rtlCol="0">
            <a:spAutoFit/>
          </a:bodyPr>
          <a:lstStyle/>
          <a:p>
            <a:r>
              <a:rPr lang="es-ES_tradnl" dirty="0"/>
              <a:t>Consecuencia funcionamiento de los servicios</a:t>
            </a:r>
          </a:p>
          <a:p>
            <a:endParaRPr lang="es-ES_tradnl" dirty="0"/>
          </a:p>
          <a:p>
            <a:endParaRPr lang="es-ES_tradnl" dirty="0"/>
          </a:p>
        </p:txBody>
      </p:sp>
      <p:sp>
        <p:nvSpPr>
          <p:cNvPr id="15" name="CuadroTexto 14"/>
          <p:cNvSpPr txBox="1"/>
          <p:nvPr/>
        </p:nvSpPr>
        <p:spPr>
          <a:xfrm>
            <a:off x="3337295" y="4777118"/>
            <a:ext cx="4958006" cy="1200329"/>
          </a:xfrm>
          <a:prstGeom prst="rect">
            <a:avLst/>
          </a:prstGeom>
          <a:noFill/>
        </p:spPr>
        <p:txBody>
          <a:bodyPr wrap="square" rtlCol="0">
            <a:spAutoFit/>
          </a:bodyPr>
          <a:lstStyle/>
          <a:p>
            <a:r>
              <a:rPr lang="es-ES_tradnl" dirty="0"/>
              <a:t>Salvo fuerza mayor o deber jurídico de soportar</a:t>
            </a:r>
          </a:p>
          <a:p>
            <a:endParaRPr lang="es-ES_tradnl" dirty="0"/>
          </a:p>
          <a:p>
            <a:endParaRPr lang="es-ES_tradnl" dirty="0"/>
          </a:p>
        </p:txBody>
      </p:sp>
      <p:sp>
        <p:nvSpPr>
          <p:cNvPr id="3" name="Rectángulo 2"/>
          <p:cNvSpPr/>
          <p:nvPr/>
        </p:nvSpPr>
        <p:spPr>
          <a:xfrm>
            <a:off x="3337295" y="2061193"/>
            <a:ext cx="3343536" cy="369332"/>
          </a:xfrm>
          <a:prstGeom prst="rect">
            <a:avLst/>
          </a:prstGeom>
        </p:spPr>
        <p:txBody>
          <a:bodyPr wrap="square">
            <a:spAutoFit/>
          </a:bodyPr>
          <a:lstStyle/>
          <a:p>
            <a:r>
              <a:rPr lang="es-ES_tradnl" dirty="0"/>
              <a:t>Derecho a ser indemnizados </a:t>
            </a:r>
            <a:endParaRPr lang="es-ES" dirty="0"/>
          </a:p>
        </p:txBody>
      </p:sp>
    </p:spTree>
    <p:extLst>
      <p:ext uri="{BB962C8B-B14F-4D97-AF65-F5344CB8AC3E}">
        <p14:creationId xmlns:p14="http://schemas.microsoft.com/office/powerpoint/2010/main" val="144748060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5</a:t>
            </a:r>
          </a:p>
        </p:txBody>
      </p:sp>
      <p:sp>
        <p:nvSpPr>
          <p:cNvPr id="13" name="Rectángulo 12"/>
          <p:cNvSpPr/>
          <p:nvPr/>
        </p:nvSpPr>
        <p:spPr>
          <a:xfrm>
            <a:off x="844176" y="1773528"/>
            <a:ext cx="7451125" cy="3970318"/>
          </a:xfrm>
          <a:prstGeom prst="rect">
            <a:avLst/>
          </a:prstGeom>
        </p:spPr>
        <p:txBody>
          <a:bodyPr wrap="square">
            <a:spAutoFit/>
          </a:bodyPr>
          <a:lstStyle/>
          <a:p>
            <a:endParaRPr lang="es-ES_tradnl" dirty="0"/>
          </a:p>
          <a:p>
            <a:endParaRPr lang="es-ES_tradnl" dirty="0"/>
          </a:p>
          <a:p>
            <a:endParaRPr lang="es-ES_tradnl" dirty="0"/>
          </a:p>
          <a:p>
            <a:endParaRPr lang="es-ES_tradnl" dirty="0"/>
          </a:p>
          <a:p>
            <a:endParaRPr lang="es-ES_tradnl" dirty="0"/>
          </a:p>
          <a:p>
            <a:endParaRPr lang="es-ES_tradnl" dirty="0"/>
          </a:p>
          <a:p>
            <a:endParaRPr lang="es-ES_tradnl" dirty="0"/>
          </a:p>
          <a:p>
            <a:r>
              <a:rPr lang="es-ES_tradnl" b="1" dirty="0"/>
              <a:t>Responsabilidad</a:t>
            </a:r>
          </a:p>
          <a:p>
            <a:r>
              <a:rPr lang="es-ES_tradnl" b="1" dirty="0"/>
              <a:t> patrimonial </a:t>
            </a:r>
          </a:p>
          <a:p>
            <a:br>
              <a:rPr lang="es-ES_tradnl" dirty="0"/>
            </a:br>
            <a:endParaRPr lang="es-ES_tradnl" dirty="0"/>
          </a:p>
          <a:p>
            <a:br>
              <a:rPr lang="es-ES_tradnl" dirty="0">
                <a:solidFill>
                  <a:srgbClr val="FF0000"/>
                </a:solidFill>
              </a:rPr>
            </a:br>
            <a:endParaRPr lang="es-ES_tradnl" dirty="0">
              <a:solidFill>
                <a:srgbClr val="FF0000"/>
              </a:solidFill>
            </a:endParaRPr>
          </a:p>
          <a:p>
            <a:pPr algn="just"/>
            <a:endParaRPr lang="es-ES_tradnl" dirty="0">
              <a:solidFill>
                <a:schemeClr val="tx2"/>
              </a:solidFill>
              <a:effectLst/>
              <a:latin typeface="Verdana" charset="0"/>
            </a:endParaRPr>
          </a:p>
        </p:txBody>
      </p:sp>
      <p:sp>
        <p:nvSpPr>
          <p:cNvPr id="14" name="Title 1"/>
          <p:cNvSpPr txBox="1">
            <a:spLocks/>
          </p:cNvSpPr>
          <p:nvPr/>
        </p:nvSpPr>
        <p:spPr>
          <a:xfrm>
            <a:off x="7836" y="93239"/>
            <a:ext cx="9148523" cy="1143000"/>
          </a:xfrm>
          <a:prstGeom prst="rect">
            <a:avLst/>
          </a:prstGeom>
        </p:spPr>
        <p:txBody>
          <a:bodyPr anchor="ctr">
            <a:normAutofit lnSpcReduction="1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CARACTERÍSTICAS DE LA RESPONSABILIDAD PATRIMONIAL</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cxnSp>
        <p:nvCxnSpPr>
          <p:cNvPr id="6" name="Conector recto de flecha 5"/>
          <p:cNvCxnSpPr/>
          <p:nvPr/>
        </p:nvCxnSpPr>
        <p:spPr>
          <a:xfrm flipV="1">
            <a:off x="2905589" y="3229020"/>
            <a:ext cx="296562" cy="33363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7" name="Conector recto de flecha 6"/>
          <p:cNvCxnSpPr/>
          <p:nvPr/>
        </p:nvCxnSpPr>
        <p:spPr>
          <a:xfrm>
            <a:off x="3162457" y="4099941"/>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8" name="Conector recto de flecha 7"/>
          <p:cNvCxnSpPr/>
          <p:nvPr/>
        </p:nvCxnSpPr>
        <p:spPr>
          <a:xfrm>
            <a:off x="2884189" y="4645289"/>
            <a:ext cx="296562" cy="38957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9" name="CuadroTexto 8"/>
          <p:cNvSpPr txBox="1"/>
          <p:nvPr/>
        </p:nvSpPr>
        <p:spPr>
          <a:xfrm>
            <a:off x="3341922" y="2938977"/>
            <a:ext cx="2669059" cy="646331"/>
          </a:xfrm>
          <a:prstGeom prst="rect">
            <a:avLst/>
          </a:prstGeom>
          <a:noFill/>
        </p:spPr>
        <p:txBody>
          <a:bodyPr wrap="square" rtlCol="0">
            <a:spAutoFit/>
          </a:bodyPr>
          <a:lstStyle/>
          <a:p>
            <a:r>
              <a:rPr lang="es-ES_tradnl" b="1" dirty="0"/>
              <a:t>Objetiva  </a:t>
            </a:r>
            <a:endParaRPr lang="es-ES_tradnl" dirty="0"/>
          </a:p>
          <a:p>
            <a:endParaRPr lang="es-ES_tradnl" dirty="0"/>
          </a:p>
        </p:txBody>
      </p:sp>
      <p:sp>
        <p:nvSpPr>
          <p:cNvPr id="10" name="CuadroTexto 9"/>
          <p:cNvSpPr txBox="1"/>
          <p:nvPr/>
        </p:nvSpPr>
        <p:spPr>
          <a:xfrm>
            <a:off x="3798291" y="3942884"/>
            <a:ext cx="1542894" cy="646331"/>
          </a:xfrm>
          <a:prstGeom prst="rect">
            <a:avLst/>
          </a:prstGeom>
          <a:noFill/>
        </p:spPr>
        <p:txBody>
          <a:bodyPr wrap="square" rtlCol="0">
            <a:spAutoFit/>
          </a:bodyPr>
          <a:lstStyle/>
          <a:p>
            <a:r>
              <a:rPr lang="es-ES_tradnl" b="1" dirty="0"/>
              <a:t>Unitaria  </a:t>
            </a:r>
            <a:endParaRPr lang="es-ES_tradnl" dirty="0"/>
          </a:p>
          <a:p>
            <a:endParaRPr lang="es-ES_tradnl" dirty="0"/>
          </a:p>
        </p:txBody>
      </p:sp>
      <p:sp>
        <p:nvSpPr>
          <p:cNvPr id="11" name="CuadroTexto 10"/>
          <p:cNvSpPr txBox="1"/>
          <p:nvPr/>
        </p:nvSpPr>
        <p:spPr>
          <a:xfrm>
            <a:off x="3510296" y="4919182"/>
            <a:ext cx="2669059" cy="369332"/>
          </a:xfrm>
          <a:prstGeom prst="rect">
            <a:avLst/>
          </a:prstGeom>
          <a:noFill/>
        </p:spPr>
        <p:txBody>
          <a:bodyPr wrap="square" rtlCol="0">
            <a:spAutoFit/>
          </a:bodyPr>
          <a:lstStyle/>
          <a:p>
            <a:r>
              <a:rPr lang="es-ES_tradnl" b="1" dirty="0"/>
              <a:t>Directa</a:t>
            </a:r>
            <a:endParaRPr lang="es-ES_tradnl" dirty="0"/>
          </a:p>
        </p:txBody>
      </p:sp>
      <p:cxnSp>
        <p:nvCxnSpPr>
          <p:cNvPr id="12" name="Conector recto de flecha 11"/>
          <p:cNvCxnSpPr/>
          <p:nvPr/>
        </p:nvCxnSpPr>
        <p:spPr>
          <a:xfrm>
            <a:off x="4582097" y="3125709"/>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6" name="Conector recto de flecha 15"/>
          <p:cNvCxnSpPr/>
          <p:nvPr/>
        </p:nvCxnSpPr>
        <p:spPr>
          <a:xfrm>
            <a:off x="4814816" y="5106844"/>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7" name="Conector recto de flecha 16"/>
          <p:cNvCxnSpPr/>
          <p:nvPr/>
        </p:nvCxnSpPr>
        <p:spPr>
          <a:xfrm>
            <a:off x="5002580" y="4099941"/>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8" name="CuadroTexto 17"/>
          <p:cNvSpPr txBox="1"/>
          <p:nvPr/>
        </p:nvSpPr>
        <p:spPr>
          <a:xfrm>
            <a:off x="5399771" y="2963245"/>
            <a:ext cx="2669059" cy="369332"/>
          </a:xfrm>
          <a:prstGeom prst="rect">
            <a:avLst/>
          </a:prstGeom>
          <a:noFill/>
        </p:spPr>
        <p:txBody>
          <a:bodyPr wrap="square" rtlCol="0">
            <a:spAutoFit/>
          </a:bodyPr>
          <a:lstStyle/>
          <a:p>
            <a:r>
              <a:rPr lang="es-ES_tradnl" dirty="0"/>
              <a:t>Funcionamiento</a:t>
            </a:r>
          </a:p>
        </p:txBody>
      </p:sp>
      <p:sp>
        <p:nvSpPr>
          <p:cNvPr id="19" name="CuadroTexto 18"/>
          <p:cNvSpPr txBox="1"/>
          <p:nvPr/>
        </p:nvSpPr>
        <p:spPr>
          <a:xfrm>
            <a:off x="5626242" y="3935930"/>
            <a:ext cx="2669059" cy="369332"/>
          </a:xfrm>
          <a:prstGeom prst="rect">
            <a:avLst/>
          </a:prstGeom>
          <a:noFill/>
        </p:spPr>
        <p:txBody>
          <a:bodyPr wrap="square" rtlCol="0">
            <a:spAutoFit/>
          </a:bodyPr>
          <a:lstStyle/>
          <a:p>
            <a:r>
              <a:rPr lang="es-ES_tradnl" dirty="0"/>
              <a:t>Exigencia individual</a:t>
            </a:r>
          </a:p>
        </p:txBody>
      </p:sp>
      <p:sp>
        <p:nvSpPr>
          <p:cNvPr id="20" name="CuadroTexto 19"/>
          <p:cNvSpPr txBox="1"/>
          <p:nvPr/>
        </p:nvSpPr>
        <p:spPr>
          <a:xfrm>
            <a:off x="5626242" y="4864659"/>
            <a:ext cx="2908158" cy="646331"/>
          </a:xfrm>
          <a:prstGeom prst="rect">
            <a:avLst/>
          </a:prstGeom>
          <a:noFill/>
        </p:spPr>
        <p:txBody>
          <a:bodyPr wrap="square" rtlCol="0">
            <a:spAutoFit/>
          </a:bodyPr>
          <a:lstStyle/>
          <a:p>
            <a:r>
              <a:rPr lang="es-ES_tradnl" dirty="0"/>
              <a:t>Sin identificar causante</a:t>
            </a:r>
          </a:p>
          <a:p>
            <a:endParaRPr lang="es-ES_tradnl" dirty="0"/>
          </a:p>
        </p:txBody>
      </p:sp>
    </p:spTree>
    <p:extLst>
      <p:ext uri="{BB962C8B-B14F-4D97-AF65-F5344CB8AC3E}">
        <p14:creationId xmlns:p14="http://schemas.microsoft.com/office/powerpoint/2010/main" val="20142518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6</a:t>
            </a:r>
          </a:p>
        </p:txBody>
      </p:sp>
      <p:sp>
        <p:nvSpPr>
          <p:cNvPr id="13" name="Rectángulo 12"/>
          <p:cNvSpPr/>
          <p:nvPr/>
        </p:nvSpPr>
        <p:spPr>
          <a:xfrm>
            <a:off x="881754" y="1773528"/>
            <a:ext cx="7451125" cy="2862322"/>
          </a:xfrm>
          <a:prstGeom prst="rect">
            <a:avLst/>
          </a:prstGeom>
        </p:spPr>
        <p:txBody>
          <a:bodyPr wrap="square">
            <a:spAutoFit/>
          </a:bodyPr>
          <a:lstStyle/>
          <a:p>
            <a:pPr algn="just"/>
            <a:endParaRPr lang="es-ES_tradnl" dirty="0"/>
          </a:p>
          <a:p>
            <a:pPr algn="just"/>
            <a:br>
              <a:rPr lang="es-ES_tradnl" dirty="0"/>
            </a:br>
            <a:endParaRPr lang="es-ES_tradnl" dirty="0"/>
          </a:p>
          <a:p>
            <a:pPr algn="just"/>
            <a:endParaRPr lang="es-ES_tradnl" i="1" dirty="0"/>
          </a:p>
          <a:p>
            <a:pPr algn="ctr"/>
            <a:r>
              <a:rPr lang="es-ES_tradnl" i="1" dirty="0"/>
              <a:t>LESIÓN</a:t>
            </a:r>
          </a:p>
          <a:p>
            <a:pPr algn="just"/>
            <a:endParaRPr lang="es-ES_tradnl" i="1" dirty="0"/>
          </a:p>
          <a:p>
            <a:pPr algn="just"/>
            <a:endParaRPr lang="es-ES_tradnl" i="1" dirty="0"/>
          </a:p>
          <a:p>
            <a:pPr algn="just"/>
            <a:endParaRPr lang="es-ES_tradnl" b="1" i="1" dirty="0"/>
          </a:p>
          <a:p>
            <a:pPr algn="just"/>
            <a:endParaRPr lang="es-ES_tradnl" b="1" i="1" dirty="0"/>
          </a:p>
          <a:p>
            <a:pPr algn="just"/>
            <a:endParaRPr lang="es-ES_tradnl" b="1" i="1" dirty="0"/>
          </a:p>
        </p:txBody>
      </p:sp>
      <p:sp>
        <p:nvSpPr>
          <p:cNvPr id="14" name="Title 1"/>
          <p:cNvSpPr txBox="1">
            <a:spLocks/>
          </p:cNvSpPr>
          <p:nvPr/>
        </p:nvSpPr>
        <p:spPr>
          <a:xfrm>
            <a:off x="7836" y="93239"/>
            <a:ext cx="9148523" cy="1143000"/>
          </a:xfrm>
          <a:prstGeom prst="rect">
            <a:avLst/>
          </a:prstGeom>
        </p:spPr>
        <p:txBody>
          <a:bodyPr anchor="ctr">
            <a:normAutofit lnSpcReduction="1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a:solidFill>
                  <a:schemeClr val="tx2"/>
                </a:solidFill>
              </a:rPr>
              <a:t>REQUISITOS  PARA LA EXIGENCIA DE RESPONSABILIDAD PATRIMONIAL</a:t>
            </a:r>
            <a:endParaRPr lang="es-ES_tradnl" sz="360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CuadroTexto 5"/>
          <p:cNvSpPr txBox="1"/>
          <p:nvPr/>
        </p:nvSpPr>
        <p:spPr>
          <a:xfrm>
            <a:off x="3130882" y="1634765"/>
            <a:ext cx="2877711" cy="646331"/>
          </a:xfrm>
          <a:prstGeom prst="rect">
            <a:avLst/>
          </a:prstGeom>
          <a:noFill/>
        </p:spPr>
        <p:txBody>
          <a:bodyPr wrap="none" rtlCol="0">
            <a:spAutoFit/>
          </a:bodyPr>
          <a:lstStyle/>
          <a:p>
            <a:pPr algn="ctr"/>
            <a:r>
              <a:rPr lang="es-ES_tradnl" b="1" dirty="0"/>
              <a:t>STS 17 de marzo de2009</a:t>
            </a:r>
          </a:p>
          <a:p>
            <a:pPr algn="ctr"/>
            <a:endParaRPr lang="es-ES_tradnl" dirty="0"/>
          </a:p>
        </p:txBody>
      </p:sp>
      <p:cxnSp>
        <p:nvCxnSpPr>
          <p:cNvPr id="8" name="Conector recto de flecha 7"/>
          <p:cNvCxnSpPr/>
          <p:nvPr/>
        </p:nvCxnSpPr>
        <p:spPr>
          <a:xfrm flipH="1">
            <a:off x="3310402" y="3272860"/>
            <a:ext cx="625115" cy="36047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9" name="Conector recto de flecha 8"/>
          <p:cNvCxnSpPr/>
          <p:nvPr/>
        </p:nvCxnSpPr>
        <p:spPr>
          <a:xfrm flipH="1">
            <a:off x="3806664" y="3534248"/>
            <a:ext cx="537679" cy="1480275"/>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0" name="Conector recto de flecha 9"/>
          <p:cNvCxnSpPr/>
          <p:nvPr/>
        </p:nvCxnSpPr>
        <p:spPr>
          <a:xfrm>
            <a:off x="4952087" y="3534248"/>
            <a:ext cx="667519" cy="148654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1" name="Conector recto de flecha 10"/>
          <p:cNvCxnSpPr/>
          <p:nvPr/>
        </p:nvCxnSpPr>
        <p:spPr>
          <a:xfrm>
            <a:off x="5294160" y="3237370"/>
            <a:ext cx="648993" cy="35254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2" name="CuadroTexto 11"/>
          <p:cNvSpPr txBox="1"/>
          <p:nvPr/>
        </p:nvSpPr>
        <p:spPr>
          <a:xfrm>
            <a:off x="600562" y="3573638"/>
            <a:ext cx="2517794" cy="646331"/>
          </a:xfrm>
          <a:prstGeom prst="rect">
            <a:avLst/>
          </a:prstGeom>
          <a:noFill/>
        </p:spPr>
        <p:txBody>
          <a:bodyPr wrap="square" rtlCol="0">
            <a:spAutoFit/>
          </a:bodyPr>
          <a:lstStyle/>
          <a:p>
            <a:pPr algn="ctr"/>
            <a:r>
              <a:rPr lang="es-ES_tradnl" dirty="0"/>
              <a:t>No tenga obligación de soportar</a:t>
            </a:r>
          </a:p>
        </p:txBody>
      </p:sp>
      <p:sp>
        <p:nvSpPr>
          <p:cNvPr id="16" name="CuadroTexto 15"/>
          <p:cNvSpPr txBox="1"/>
          <p:nvPr/>
        </p:nvSpPr>
        <p:spPr>
          <a:xfrm>
            <a:off x="1730958" y="5139434"/>
            <a:ext cx="2738646" cy="923330"/>
          </a:xfrm>
          <a:prstGeom prst="rect">
            <a:avLst/>
          </a:prstGeom>
          <a:noFill/>
        </p:spPr>
        <p:txBody>
          <a:bodyPr wrap="square" rtlCol="0">
            <a:spAutoFit/>
          </a:bodyPr>
          <a:lstStyle/>
          <a:p>
            <a:pPr algn="ctr"/>
            <a:r>
              <a:rPr lang="es-ES_tradnl" dirty="0"/>
              <a:t>Real, concreta y susceptible de evaluación económica</a:t>
            </a:r>
          </a:p>
        </p:txBody>
      </p:sp>
      <p:sp>
        <p:nvSpPr>
          <p:cNvPr id="18" name="CuadroTexto 17"/>
          <p:cNvSpPr txBox="1"/>
          <p:nvPr/>
        </p:nvSpPr>
        <p:spPr>
          <a:xfrm>
            <a:off x="6234061" y="3573638"/>
            <a:ext cx="2517794" cy="646331"/>
          </a:xfrm>
          <a:prstGeom prst="rect">
            <a:avLst/>
          </a:prstGeom>
          <a:noFill/>
        </p:spPr>
        <p:txBody>
          <a:bodyPr wrap="square" rtlCol="0">
            <a:spAutoFit/>
          </a:bodyPr>
          <a:lstStyle/>
          <a:p>
            <a:pPr algn="ctr"/>
            <a:r>
              <a:rPr lang="es-ES_tradnl" dirty="0"/>
              <a:t>Exista una relación de causa</a:t>
            </a:r>
          </a:p>
        </p:txBody>
      </p:sp>
      <p:sp>
        <p:nvSpPr>
          <p:cNvPr id="19" name="CuadroTexto 18"/>
          <p:cNvSpPr txBox="1"/>
          <p:nvPr/>
        </p:nvSpPr>
        <p:spPr>
          <a:xfrm>
            <a:off x="5268445" y="5286772"/>
            <a:ext cx="2517794" cy="646331"/>
          </a:xfrm>
          <a:prstGeom prst="rect">
            <a:avLst/>
          </a:prstGeom>
          <a:noFill/>
        </p:spPr>
        <p:txBody>
          <a:bodyPr wrap="square" rtlCol="0">
            <a:spAutoFit/>
          </a:bodyPr>
          <a:lstStyle/>
          <a:p>
            <a:pPr algn="ctr"/>
            <a:r>
              <a:rPr lang="es-ES_tradnl" dirty="0"/>
              <a:t>Imputable a la Administración</a:t>
            </a:r>
          </a:p>
        </p:txBody>
      </p:sp>
      <p:cxnSp>
        <p:nvCxnSpPr>
          <p:cNvPr id="20" name="Conector recto de flecha 19"/>
          <p:cNvCxnSpPr/>
          <p:nvPr/>
        </p:nvCxnSpPr>
        <p:spPr>
          <a:xfrm>
            <a:off x="4582097" y="2093527"/>
            <a:ext cx="0" cy="387355"/>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 name="Elipse 1"/>
          <p:cNvSpPr/>
          <p:nvPr/>
        </p:nvSpPr>
        <p:spPr>
          <a:xfrm>
            <a:off x="3998147" y="2669350"/>
            <a:ext cx="1245909" cy="809267"/>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3" name="Rectángulo 2"/>
          <p:cNvSpPr/>
          <p:nvPr/>
        </p:nvSpPr>
        <p:spPr>
          <a:xfrm>
            <a:off x="538618" y="3430829"/>
            <a:ext cx="2671805" cy="914400"/>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1" name="Rectángulo 20"/>
          <p:cNvSpPr/>
          <p:nvPr/>
        </p:nvSpPr>
        <p:spPr>
          <a:xfrm>
            <a:off x="1644844" y="5173964"/>
            <a:ext cx="2937253" cy="914400"/>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2" name="Rectángulo 21"/>
          <p:cNvSpPr/>
          <p:nvPr/>
        </p:nvSpPr>
        <p:spPr>
          <a:xfrm>
            <a:off x="6007924" y="3430829"/>
            <a:ext cx="2937253" cy="914400"/>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3" name="Rectángulo 22"/>
          <p:cNvSpPr/>
          <p:nvPr/>
        </p:nvSpPr>
        <p:spPr>
          <a:xfrm>
            <a:off x="5042977" y="5157340"/>
            <a:ext cx="2937253" cy="914400"/>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extLst>
      <p:ext uri="{BB962C8B-B14F-4D97-AF65-F5344CB8AC3E}">
        <p14:creationId xmlns:p14="http://schemas.microsoft.com/office/powerpoint/2010/main" val="13637464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Solución</a:t>
            </a:r>
            <a:br>
              <a:rPr lang="es-ES" dirty="0"/>
            </a:br>
            <a:endParaRPr lang="es-ES" dirty="0"/>
          </a:p>
        </p:txBody>
      </p:sp>
      <p:sp>
        <p:nvSpPr>
          <p:cNvPr id="5" name="Marcador de texto 4"/>
          <p:cNvSpPr>
            <a:spLocks noGrp="1"/>
          </p:cNvSpPr>
          <p:nvPr>
            <p:ph type="body" idx="1"/>
          </p:nvPr>
        </p:nvSpPr>
        <p:spPr>
          <a:xfrm>
            <a:off x="1331844" y="1741832"/>
            <a:ext cx="7169926" cy="2528089"/>
          </a:xfrm>
          <a:ln>
            <a:solidFill>
              <a:srgbClr val="FF0000"/>
            </a:solidFill>
          </a:ln>
          <a:effectLst>
            <a:outerShdw blurRad="50800" dist="38100" algn="l" rotWithShape="0">
              <a:prstClr val="black">
                <a:alpha val="40000"/>
              </a:prstClr>
            </a:outerShdw>
          </a:effectLst>
        </p:spPr>
        <p:txBody>
          <a:bodyPr/>
          <a:lstStyle/>
          <a:p>
            <a:pPr algn="just"/>
            <a:r>
              <a:rPr lang="es-ES" sz="1200" dirty="0">
                <a:solidFill>
                  <a:srgbClr val="FF0000"/>
                </a:solidFill>
              </a:rPr>
              <a:t>La empresa </a:t>
            </a:r>
            <a:r>
              <a:rPr lang="es-ES" sz="1200" dirty="0" err="1">
                <a:solidFill>
                  <a:srgbClr val="FF0000"/>
                </a:solidFill>
              </a:rPr>
              <a:t>Turribas</a:t>
            </a:r>
            <a:r>
              <a:rPr lang="es-ES" sz="1200" dirty="0">
                <a:solidFill>
                  <a:srgbClr val="FF0000"/>
                </a:solidFill>
              </a:rPr>
              <a:t> está ejecutando obras de construcción e un gran depósito regulador de agua potable en virtud de contrato formalizado con un Ayuntamiento.</a:t>
            </a:r>
          </a:p>
          <a:p>
            <a:pPr algn="just"/>
            <a:r>
              <a:rPr lang="es-ES" sz="1200" dirty="0">
                <a:solidFill>
                  <a:srgbClr val="FF0000"/>
                </a:solidFill>
              </a:rPr>
              <a:t>Al efectuar voladura, algunos fragmentos de roca caen en la finca contigua donde se encuentran pastando vacas de una ganadería cercana, muriendo varias de ellas a causa del impacto por las lesiones sufridas.</a:t>
            </a:r>
          </a:p>
          <a:p>
            <a:pPr algn="just"/>
            <a:r>
              <a:rPr lang="es-ES" sz="1200" dirty="0">
                <a:solidFill>
                  <a:srgbClr val="FF0000"/>
                </a:solidFill>
              </a:rPr>
              <a:t>El ganadero se pone en contacto con </a:t>
            </a:r>
            <a:r>
              <a:rPr lang="es-ES" sz="1200" dirty="0" err="1">
                <a:solidFill>
                  <a:srgbClr val="FF0000"/>
                </a:solidFill>
              </a:rPr>
              <a:t>Turribas</a:t>
            </a:r>
            <a:r>
              <a:rPr lang="es-ES" sz="1200" dirty="0">
                <a:solidFill>
                  <a:srgbClr val="FF0000"/>
                </a:solidFill>
              </a:rPr>
              <a:t> para que lo indemnice, pero le dicen que el ayuntamiento es el órgano que los ha contratado y por tanto que dirija escrito al Ayuntamiento. La indemnización se eleva a 17.000 euros, según Veterinario de la Asociación de Ganaderos.</a:t>
            </a:r>
          </a:p>
          <a:p>
            <a:pPr algn="just"/>
            <a:r>
              <a:rPr lang="es-ES" sz="1200" dirty="0">
                <a:solidFill>
                  <a:srgbClr val="FF0000"/>
                </a:solidFill>
              </a:rPr>
              <a:t>Ante la petición, el técnico municipal dice que el daño causado es imputable a la empresa debido a que ha efectuado defectuosamente la voladura de roca por exceso de carga.</a:t>
            </a:r>
          </a:p>
          <a:p>
            <a:pPr algn="just"/>
            <a:r>
              <a:rPr lang="es-ES" sz="1200" dirty="0">
                <a:solidFill>
                  <a:srgbClr val="FF0000"/>
                </a:solidFill>
              </a:rPr>
              <a:t>¿De quién ha sido culpa la negligencia o la imprudencia? ¿Quién debe indemnizar? ¿Qué artículos de la LCSP se aplican?</a:t>
            </a:r>
          </a:p>
          <a:p>
            <a:endParaRPr lang="es-ES" sz="1050" dirty="0">
              <a:solidFill>
                <a:srgbClr val="FF0000"/>
              </a:solidFill>
            </a:endParaRPr>
          </a:p>
        </p:txBody>
      </p:sp>
      <p:sp>
        <p:nvSpPr>
          <p:cNvPr id="6" name="Marcador de contenido 5"/>
          <p:cNvSpPr>
            <a:spLocks noGrp="1"/>
          </p:cNvSpPr>
          <p:nvPr>
            <p:ph sz="half" idx="2"/>
          </p:nvPr>
        </p:nvSpPr>
        <p:spPr>
          <a:xfrm>
            <a:off x="1331844" y="4425043"/>
            <a:ext cx="7169926" cy="1943100"/>
          </a:xfrm>
        </p:spPr>
        <p:txBody>
          <a:bodyPr>
            <a:normAutofit fontScale="70000" lnSpcReduction="20000"/>
          </a:bodyPr>
          <a:lstStyle/>
          <a:p>
            <a:r>
              <a:rPr lang="es-ES" sz="1950" b="1" dirty="0"/>
              <a:t>De la empresa (196LCSP)</a:t>
            </a:r>
          </a:p>
          <a:p>
            <a:r>
              <a:rPr lang="es-ES" sz="1950" b="1" dirty="0"/>
              <a:t>Será obligación del contratista indemnizar todos los daños y perjuicios que se causen a terceros como consecuencia de las operaciones que requiera la ejecución del contrato.</a:t>
            </a:r>
          </a:p>
          <a:p>
            <a:r>
              <a:rPr lang="es-ES" sz="1950" b="1" dirty="0"/>
              <a:t>La Administración será responsable por los daños derivados de los vicios del proyecto en el contrato de obras, o cuando hayan sido ocasionados como consecuencia inmediata y directa de una orden de la Administración</a:t>
            </a:r>
          </a:p>
          <a:p>
            <a:r>
              <a:rPr lang="es-ES" sz="1950" b="1" dirty="0"/>
              <a:t>Los terceros podrán requerir previamente, dentro del año siguiente a la producción del hecho, al órgano de contratación para que este, oído el contratista, informe sobre a cuál de las partes corresponde la responsabilidad de los daños  </a:t>
            </a:r>
          </a:p>
        </p:txBody>
      </p:sp>
    </p:spTree>
    <p:extLst>
      <p:ext uri="{BB962C8B-B14F-4D97-AF65-F5344CB8AC3E}">
        <p14:creationId xmlns:p14="http://schemas.microsoft.com/office/powerpoint/2010/main" val="3463006130"/>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7</a:t>
            </a:r>
          </a:p>
        </p:txBody>
      </p:sp>
      <p:sp>
        <p:nvSpPr>
          <p:cNvPr id="13" name="Rectángulo 12"/>
          <p:cNvSpPr/>
          <p:nvPr/>
        </p:nvSpPr>
        <p:spPr>
          <a:xfrm>
            <a:off x="1023550" y="1830663"/>
            <a:ext cx="7451125" cy="3416320"/>
          </a:xfrm>
          <a:prstGeom prst="rect">
            <a:avLst/>
          </a:prstGeom>
        </p:spPr>
        <p:txBody>
          <a:bodyPr wrap="square">
            <a:spAutoFit/>
          </a:bodyPr>
          <a:lstStyle/>
          <a:p>
            <a:r>
              <a:rPr lang="es-ES_tradnl" dirty="0"/>
              <a:t>Precisa esta sentencia dos cuestiones muy importantes:</a:t>
            </a:r>
          </a:p>
          <a:p>
            <a:r>
              <a:rPr lang="es-ES_tradnl" dirty="0"/>
              <a:t>  </a:t>
            </a:r>
          </a:p>
          <a:p>
            <a:br>
              <a:rPr lang="es-ES_tradnl" dirty="0"/>
            </a:br>
            <a:endParaRPr lang="es-ES_tradnl" dirty="0"/>
          </a:p>
          <a:p>
            <a:r>
              <a:rPr lang="es-ES_tradnl" b="1" dirty="0"/>
              <a:t>Daño</a:t>
            </a:r>
          </a:p>
          <a:p>
            <a:endParaRPr lang="es-ES_tradnl" b="1" dirty="0">
              <a:solidFill>
                <a:schemeClr val="tx2"/>
              </a:solidFill>
              <a:effectLst/>
              <a:latin typeface="Verdana" charset="0"/>
            </a:endParaRPr>
          </a:p>
          <a:p>
            <a:endParaRPr lang="es-ES_tradnl" b="1" dirty="0">
              <a:solidFill>
                <a:schemeClr val="tx2"/>
              </a:solidFill>
              <a:latin typeface="Verdana" charset="0"/>
            </a:endParaRPr>
          </a:p>
          <a:p>
            <a:endParaRPr lang="es-ES_tradnl" b="1" dirty="0">
              <a:solidFill>
                <a:schemeClr val="tx2"/>
              </a:solidFill>
              <a:effectLst/>
              <a:latin typeface="Verdana" charset="0"/>
            </a:endParaRPr>
          </a:p>
          <a:p>
            <a:endParaRPr lang="es-ES_tradnl" b="1" dirty="0">
              <a:solidFill>
                <a:schemeClr val="tx2"/>
              </a:solidFill>
              <a:latin typeface="Verdana" charset="0"/>
            </a:endParaRPr>
          </a:p>
          <a:p>
            <a:endParaRPr lang="es-ES_tradnl" b="1" dirty="0">
              <a:solidFill>
                <a:schemeClr val="tx2"/>
              </a:solidFill>
              <a:effectLst/>
              <a:latin typeface="Verdana" charset="0"/>
            </a:endParaRPr>
          </a:p>
          <a:p>
            <a:r>
              <a:rPr lang="es-ES_tradnl" b="1" dirty="0"/>
              <a:t>Antijuridicidad</a:t>
            </a:r>
            <a:endParaRPr lang="es-ES_tradnl" dirty="0"/>
          </a:p>
          <a:p>
            <a:endParaRPr lang="es-ES_tradnl" dirty="0">
              <a:solidFill>
                <a:schemeClr val="tx2"/>
              </a:solidFill>
              <a:effectLst/>
              <a:latin typeface="Verdana" charset="0"/>
            </a:endParaRPr>
          </a:p>
        </p:txBody>
      </p:sp>
      <p:sp>
        <p:nvSpPr>
          <p:cNvPr id="14" name="Title 1"/>
          <p:cNvSpPr txBox="1">
            <a:spLocks/>
          </p:cNvSpPr>
          <p:nvPr/>
        </p:nvSpPr>
        <p:spPr>
          <a:xfrm>
            <a:off x="7836" y="93239"/>
            <a:ext cx="9148523" cy="1143000"/>
          </a:xfrm>
          <a:prstGeom prst="rect">
            <a:avLst/>
          </a:prstGeom>
        </p:spPr>
        <p:txBody>
          <a:bodyPr anchor="ctr">
            <a:normAutofit lnSpcReduction="1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a:solidFill>
                  <a:schemeClr val="tx2"/>
                </a:solidFill>
              </a:rPr>
              <a:t>REQUISITOS  PARA LA EXIGENCIA DE RESPONSABILIDAD PATRIMONIAL</a:t>
            </a:r>
            <a:endParaRPr lang="es-ES_tradnl" sz="360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cxnSp>
        <p:nvCxnSpPr>
          <p:cNvPr id="4" name="Conector recto de flecha 3"/>
          <p:cNvCxnSpPr/>
          <p:nvPr/>
        </p:nvCxnSpPr>
        <p:spPr>
          <a:xfrm flipV="1">
            <a:off x="1735760" y="2512820"/>
            <a:ext cx="296562" cy="33363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2" name="Conector recto de flecha 11"/>
          <p:cNvCxnSpPr/>
          <p:nvPr/>
        </p:nvCxnSpPr>
        <p:spPr>
          <a:xfrm flipV="1">
            <a:off x="1783492" y="2916196"/>
            <a:ext cx="465438" cy="152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6" name="Conector recto de flecha 15"/>
          <p:cNvCxnSpPr/>
          <p:nvPr/>
        </p:nvCxnSpPr>
        <p:spPr>
          <a:xfrm>
            <a:off x="1631092" y="3264929"/>
            <a:ext cx="296562" cy="38957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7" name="Conector recto de flecha 16"/>
          <p:cNvCxnSpPr/>
          <p:nvPr/>
        </p:nvCxnSpPr>
        <p:spPr>
          <a:xfrm>
            <a:off x="1783492" y="3168823"/>
            <a:ext cx="465438" cy="17574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8" name="CuadroTexto 17"/>
          <p:cNvSpPr txBox="1"/>
          <p:nvPr/>
        </p:nvSpPr>
        <p:spPr>
          <a:xfrm>
            <a:off x="2080054" y="2330287"/>
            <a:ext cx="2669059" cy="646331"/>
          </a:xfrm>
          <a:prstGeom prst="rect">
            <a:avLst/>
          </a:prstGeom>
          <a:noFill/>
        </p:spPr>
        <p:txBody>
          <a:bodyPr wrap="square" rtlCol="0">
            <a:spAutoFit/>
          </a:bodyPr>
          <a:lstStyle/>
          <a:p>
            <a:r>
              <a:rPr lang="es-ES_tradnl" dirty="0"/>
              <a:t>Efectivo</a:t>
            </a:r>
          </a:p>
          <a:p>
            <a:endParaRPr lang="es-ES_tradnl" dirty="0"/>
          </a:p>
        </p:txBody>
      </p:sp>
      <p:sp>
        <p:nvSpPr>
          <p:cNvPr id="19" name="CuadroTexto 18"/>
          <p:cNvSpPr txBox="1"/>
          <p:nvPr/>
        </p:nvSpPr>
        <p:spPr>
          <a:xfrm>
            <a:off x="2307334" y="2719718"/>
            <a:ext cx="3018775" cy="646331"/>
          </a:xfrm>
          <a:prstGeom prst="rect">
            <a:avLst/>
          </a:prstGeom>
          <a:noFill/>
        </p:spPr>
        <p:txBody>
          <a:bodyPr wrap="none" rtlCol="0">
            <a:spAutoFit/>
          </a:bodyPr>
          <a:lstStyle/>
          <a:p>
            <a:r>
              <a:rPr lang="es-ES_tradnl" dirty="0"/>
              <a:t>Evaluable económicamente</a:t>
            </a:r>
          </a:p>
          <a:p>
            <a:endParaRPr lang="es-ES_tradnl" dirty="0"/>
          </a:p>
        </p:txBody>
      </p:sp>
      <p:sp>
        <p:nvSpPr>
          <p:cNvPr id="20" name="CuadroTexto 19"/>
          <p:cNvSpPr txBox="1"/>
          <p:nvPr/>
        </p:nvSpPr>
        <p:spPr>
          <a:xfrm>
            <a:off x="2339295" y="3168823"/>
            <a:ext cx="1697901" cy="646331"/>
          </a:xfrm>
          <a:prstGeom prst="rect">
            <a:avLst/>
          </a:prstGeom>
          <a:noFill/>
        </p:spPr>
        <p:txBody>
          <a:bodyPr wrap="none" rtlCol="0">
            <a:spAutoFit/>
          </a:bodyPr>
          <a:lstStyle/>
          <a:p>
            <a:r>
              <a:rPr lang="es-ES_tradnl" dirty="0"/>
              <a:t>Individualizado</a:t>
            </a:r>
          </a:p>
          <a:p>
            <a:endParaRPr lang="es-ES_tradnl" dirty="0"/>
          </a:p>
        </p:txBody>
      </p:sp>
      <p:sp>
        <p:nvSpPr>
          <p:cNvPr id="21" name="CuadroTexto 20"/>
          <p:cNvSpPr txBox="1"/>
          <p:nvPr/>
        </p:nvSpPr>
        <p:spPr>
          <a:xfrm>
            <a:off x="2005912" y="3581123"/>
            <a:ext cx="3172663" cy="369332"/>
          </a:xfrm>
          <a:prstGeom prst="rect">
            <a:avLst/>
          </a:prstGeom>
          <a:noFill/>
        </p:spPr>
        <p:txBody>
          <a:bodyPr wrap="none" rtlCol="0">
            <a:spAutoFit/>
          </a:bodyPr>
          <a:lstStyle/>
          <a:p>
            <a:r>
              <a:rPr lang="es-ES_tradnl"/>
              <a:t>No deber jurídico de soportar</a:t>
            </a:r>
          </a:p>
        </p:txBody>
      </p:sp>
      <p:cxnSp>
        <p:nvCxnSpPr>
          <p:cNvPr id="24" name="Conector recto de flecha 23"/>
          <p:cNvCxnSpPr/>
          <p:nvPr/>
        </p:nvCxnSpPr>
        <p:spPr>
          <a:xfrm>
            <a:off x="2829696" y="4774085"/>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5" name="CuadroTexto 24"/>
          <p:cNvSpPr txBox="1"/>
          <p:nvPr/>
        </p:nvSpPr>
        <p:spPr>
          <a:xfrm>
            <a:off x="3295134" y="4597917"/>
            <a:ext cx="2339102" cy="369332"/>
          </a:xfrm>
          <a:prstGeom prst="rect">
            <a:avLst/>
          </a:prstGeom>
          <a:noFill/>
        </p:spPr>
        <p:txBody>
          <a:bodyPr wrap="none" rtlCol="0">
            <a:spAutoFit/>
          </a:bodyPr>
          <a:lstStyle/>
          <a:p>
            <a:r>
              <a:rPr lang="es-ES_tradnl" dirty="0"/>
              <a:t>Falta de justificación </a:t>
            </a:r>
          </a:p>
        </p:txBody>
      </p:sp>
      <p:cxnSp>
        <p:nvCxnSpPr>
          <p:cNvPr id="26" name="Conector recto de flecha 25"/>
          <p:cNvCxnSpPr/>
          <p:nvPr/>
        </p:nvCxnSpPr>
        <p:spPr>
          <a:xfrm>
            <a:off x="4209312" y="4975155"/>
            <a:ext cx="0" cy="464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8" name="CuadroTexto 27"/>
          <p:cNvSpPr txBox="1"/>
          <p:nvPr/>
        </p:nvSpPr>
        <p:spPr>
          <a:xfrm>
            <a:off x="2571963" y="5504415"/>
            <a:ext cx="3877985" cy="369332"/>
          </a:xfrm>
          <a:prstGeom prst="rect">
            <a:avLst/>
          </a:prstGeom>
          <a:noFill/>
        </p:spPr>
        <p:txBody>
          <a:bodyPr wrap="none" rtlCol="0">
            <a:spAutoFit/>
          </a:bodyPr>
          <a:lstStyle/>
          <a:p>
            <a:r>
              <a:rPr lang="es-ES_tradnl"/>
              <a:t>No impone al perjudicado esa carga</a:t>
            </a:r>
            <a:endParaRPr lang="es-ES_tradnl" dirty="0"/>
          </a:p>
        </p:txBody>
      </p:sp>
    </p:spTree>
    <p:extLst>
      <p:ext uri="{BB962C8B-B14F-4D97-AF65-F5344CB8AC3E}">
        <p14:creationId xmlns:p14="http://schemas.microsoft.com/office/powerpoint/2010/main" val="155114383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8</a:t>
            </a:r>
          </a:p>
        </p:txBody>
      </p:sp>
      <p:sp>
        <p:nvSpPr>
          <p:cNvPr id="14" name="Title 1"/>
          <p:cNvSpPr txBox="1">
            <a:spLocks/>
          </p:cNvSpPr>
          <p:nvPr/>
        </p:nvSpPr>
        <p:spPr>
          <a:xfrm>
            <a:off x="7836" y="93239"/>
            <a:ext cx="9148523" cy="1143000"/>
          </a:xfrm>
          <a:prstGeom prst="rect">
            <a:avLst/>
          </a:prstGeom>
        </p:spPr>
        <p:txBody>
          <a:bodyPr anchor="ctr">
            <a:normAutofit lnSpcReduction="1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a:solidFill>
                  <a:schemeClr val="tx2"/>
                </a:solidFill>
              </a:rPr>
              <a:t>REQUISITOS  PARA LA EXIGENCIA DE RESPONSABILIDAD PATRIMONIAL</a:t>
            </a:r>
            <a:endParaRPr lang="es-ES_tradnl" sz="360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28" name="CuadroTexto 27"/>
          <p:cNvSpPr txBox="1"/>
          <p:nvPr/>
        </p:nvSpPr>
        <p:spPr>
          <a:xfrm>
            <a:off x="1677488" y="1797387"/>
            <a:ext cx="5666936" cy="369332"/>
          </a:xfrm>
          <a:prstGeom prst="rect">
            <a:avLst/>
          </a:prstGeom>
          <a:noFill/>
          <a:ln w="25400">
            <a:solidFill>
              <a:schemeClr val="accent1"/>
            </a:solidFill>
          </a:ln>
          <a:effectLst/>
        </p:spPr>
        <p:txBody>
          <a:bodyPr wrap="none" rtlCol="0">
            <a:spAutoFit/>
          </a:bodyPr>
          <a:lstStyle/>
          <a:p>
            <a:r>
              <a:rPr lang="es-ES_tradnl" dirty="0"/>
              <a:t>Responsabilidad = daño + </a:t>
            </a:r>
            <a:r>
              <a:rPr lang="es-ES_tradnl" dirty="0" err="1"/>
              <a:t>antijurididad</a:t>
            </a:r>
            <a:r>
              <a:rPr lang="es-ES_tradnl" dirty="0"/>
              <a:t> + nexo causal</a:t>
            </a:r>
          </a:p>
        </p:txBody>
      </p:sp>
      <p:sp>
        <p:nvSpPr>
          <p:cNvPr id="23" name="Rectángulo 22"/>
          <p:cNvSpPr/>
          <p:nvPr/>
        </p:nvSpPr>
        <p:spPr>
          <a:xfrm>
            <a:off x="844176" y="1773528"/>
            <a:ext cx="7451125" cy="4524315"/>
          </a:xfrm>
          <a:prstGeom prst="rect">
            <a:avLst/>
          </a:prstGeom>
        </p:spPr>
        <p:txBody>
          <a:bodyPr wrap="square">
            <a:spAutoFit/>
          </a:bodyPr>
          <a:lstStyle/>
          <a:p>
            <a:endParaRPr lang="es-ES_tradnl" b="1" dirty="0"/>
          </a:p>
          <a:p>
            <a:endParaRPr lang="es-ES_tradnl" b="1" dirty="0"/>
          </a:p>
          <a:p>
            <a:endParaRPr lang="es-ES_tradnl" b="1" dirty="0"/>
          </a:p>
          <a:p>
            <a:endParaRPr lang="es-ES_tradnl" b="1" dirty="0"/>
          </a:p>
          <a:p>
            <a:endParaRPr lang="es-ES_tradnl" b="1" dirty="0"/>
          </a:p>
          <a:p>
            <a:r>
              <a:rPr lang="es-ES_tradnl" b="1" dirty="0"/>
              <a:t>Nexo causal</a:t>
            </a:r>
          </a:p>
          <a:p>
            <a:endParaRPr lang="es-ES_tradnl" b="1" dirty="0"/>
          </a:p>
          <a:p>
            <a:endParaRPr lang="es-ES_tradnl" b="1" dirty="0">
              <a:solidFill>
                <a:schemeClr val="tx2"/>
              </a:solidFill>
              <a:effectLst/>
              <a:latin typeface="Verdana" charset="0"/>
            </a:endParaRPr>
          </a:p>
          <a:p>
            <a:endParaRPr lang="es-ES_tradnl" b="1" dirty="0">
              <a:solidFill>
                <a:schemeClr val="tx2"/>
              </a:solidFill>
              <a:latin typeface="Verdana" charset="0"/>
            </a:endParaRPr>
          </a:p>
          <a:p>
            <a:endParaRPr lang="es-ES_tradnl" b="1" dirty="0">
              <a:solidFill>
                <a:schemeClr val="tx2"/>
              </a:solidFill>
              <a:effectLst/>
              <a:latin typeface="Verdana" charset="0"/>
            </a:endParaRPr>
          </a:p>
          <a:p>
            <a:pPr algn="just"/>
            <a:r>
              <a:rPr lang="es-ES_tradnl" dirty="0"/>
              <a:t>Sentencias del Tribunal Supremo de 24 de septiembre de 1991 y de 20 de diciembre de 1994: «… que </a:t>
            </a:r>
            <a:r>
              <a:rPr lang="es-ES_tradnl" b="1" dirty="0"/>
              <a:t>exista una relación de causa a efecto entre la actuación administrativa y el resultado dañoso</a:t>
            </a:r>
            <a:r>
              <a:rPr lang="es-ES_tradnl" dirty="0"/>
              <a:t>, erigiéndose este nexo causal en elemento fundamental y sine qua non para declarar procedente la responsabilidad patrimonial». </a:t>
            </a:r>
          </a:p>
          <a:p>
            <a:endParaRPr lang="es-ES_tradnl" dirty="0"/>
          </a:p>
        </p:txBody>
      </p:sp>
      <p:cxnSp>
        <p:nvCxnSpPr>
          <p:cNvPr id="27" name="Conector recto de flecha 26"/>
          <p:cNvCxnSpPr/>
          <p:nvPr/>
        </p:nvCxnSpPr>
        <p:spPr>
          <a:xfrm flipV="1">
            <a:off x="2310711" y="2854416"/>
            <a:ext cx="296562" cy="33363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31" name="Conector recto de flecha 30"/>
          <p:cNvCxnSpPr/>
          <p:nvPr/>
        </p:nvCxnSpPr>
        <p:spPr>
          <a:xfrm>
            <a:off x="2310711" y="3536781"/>
            <a:ext cx="296562" cy="38957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33" name="CuadroTexto 32"/>
          <p:cNvSpPr txBox="1"/>
          <p:nvPr/>
        </p:nvSpPr>
        <p:spPr>
          <a:xfrm>
            <a:off x="2759673" y="2602139"/>
            <a:ext cx="2669059" cy="646331"/>
          </a:xfrm>
          <a:prstGeom prst="rect">
            <a:avLst/>
          </a:prstGeom>
          <a:noFill/>
        </p:spPr>
        <p:txBody>
          <a:bodyPr wrap="square" rtlCol="0">
            <a:spAutoFit/>
          </a:bodyPr>
          <a:lstStyle/>
          <a:p>
            <a:r>
              <a:rPr lang="es-ES_tradnl" dirty="0"/>
              <a:t>Directo</a:t>
            </a:r>
            <a:r>
              <a:rPr lang="es-ES_tradnl" b="1" dirty="0"/>
              <a:t> </a:t>
            </a:r>
            <a:endParaRPr lang="es-ES_tradnl" dirty="0"/>
          </a:p>
          <a:p>
            <a:endParaRPr lang="es-ES_tradnl" dirty="0"/>
          </a:p>
        </p:txBody>
      </p:sp>
      <p:sp>
        <p:nvSpPr>
          <p:cNvPr id="35" name="CuadroTexto 34"/>
          <p:cNvSpPr txBox="1"/>
          <p:nvPr/>
        </p:nvSpPr>
        <p:spPr>
          <a:xfrm>
            <a:off x="3102282" y="3159895"/>
            <a:ext cx="1197764" cy="646331"/>
          </a:xfrm>
          <a:prstGeom prst="rect">
            <a:avLst/>
          </a:prstGeom>
          <a:noFill/>
        </p:spPr>
        <p:txBody>
          <a:bodyPr wrap="none" rtlCol="0">
            <a:spAutoFit/>
          </a:bodyPr>
          <a:lstStyle/>
          <a:p>
            <a:r>
              <a:rPr lang="es-ES_tradnl" dirty="0"/>
              <a:t>Inmediato</a:t>
            </a:r>
          </a:p>
          <a:p>
            <a:endParaRPr lang="es-ES_tradnl" dirty="0"/>
          </a:p>
        </p:txBody>
      </p:sp>
      <p:sp>
        <p:nvSpPr>
          <p:cNvPr id="36" name="CuadroTexto 35"/>
          <p:cNvSpPr txBox="1"/>
          <p:nvPr/>
        </p:nvSpPr>
        <p:spPr>
          <a:xfrm>
            <a:off x="2685531" y="3852975"/>
            <a:ext cx="1159292" cy="369332"/>
          </a:xfrm>
          <a:prstGeom prst="rect">
            <a:avLst/>
          </a:prstGeom>
          <a:noFill/>
        </p:spPr>
        <p:txBody>
          <a:bodyPr wrap="none" rtlCol="0">
            <a:spAutoFit/>
          </a:bodyPr>
          <a:lstStyle/>
          <a:p>
            <a:r>
              <a:rPr lang="es-ES_tradnl" dirty="0"/>
              <a:t>Exclusivo</a:t>
            </a:r>
          </a:p>
        </p:txBody>
      </p:sp>
      <p:cxnSp>
        <p:nvCxnSpPr>
          <p:cNvPr id="37" name="Conector recto de flecha 36"/>
          <p:cNvCxnSpPr/>
          <p:nvPr/>
        </p:nvCxnSpPr>
        <p:spPr>
          <a:xfrm>
            <a:off x="2484444" y="3350952"/>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203059842"/>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9</a:t>
            </a:r>
          </a:p>
        </p:txBody>
      </p:sp>
      <p:sp>
        <p:nvSpPr>
          <p:cNvPr id="14" name="Title 1"/>
          <p:cNvSpPr txBox="1">
            <a:spLocks/>
          </p:cNvSpPr>
          <p:nvPr/>
        </p:nvSpPr>
        <p:spPr>
          <a:xfrm>
            <a:off x="7836" y="93239"/>
            <a:ext cx="9148523" cy="1143000"/>
          </a:xfrm>
          <a:prstGeom prst="rect">
            <a:avLst/>
          </a:prstGeom>
        </p:spPr>
        <p:txBody>
          <a:bodyPr anchor="ctr">
            <a:normAutofit lnSpcReduction="1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REQUISITOS  PARA LA EXIGENCIA DE RESPONSABILIDAD PATRIMONIAL</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33" name="CuadroTexto 32"/>
          <p:cNvSpPr txBox="1"/>
          <p:nvPr/>
        </p:nvSpPr>
        <p:spPr>
          <a:xfrm>
            <a:off x="4969263" y="4829320"/>
            <a:ext cx="4927771" cy="646331"/>
          </a:xfrm>
          <a:prstGeom prst="rect">
            <a:avLst/>
          </a:prstGeom>
          <a:noFill/>
        </p:spPr>
        <p:txBody>
          <a:bodyPr wrap="square" rtlCol="0">
            <a:spAutoFit/>
          </a:bodyPr>
          <a:lstStyle/>
          <a:p>
            <a:r>
              <a:rPr lang="es-ES_tradnl" b="1" u="sng" dirty="0"/>
              <a:t>informe técnico municipal</a:t>
            </a:r>
            <a:endParaRPr lang="es-ES_tradnl" b="1" u="sng" dirty="0">
              <a:solidFill>
                <a:schemeClr val="tx2"/>
              </a:solidFill>
              <a:latin typeface="Verdana" charset="0"/>
            </a:endParaRPr>
          </a:p>
          <a:p>
            <a:endParaRPr lang="es-ES_tradnl" dirty="0"/>
          </a:p>
        </p:txBody>
      </p:sp>
      <p:sp>
        <p:nvSpPr>
          <p:cNvPr id="13" name="Rectángulo 12"/>
          <p:cNvSpPr/>
          <p:nvPr/>
        </p:nvSpPr>
        <p:spPr>
          <a:xfrm>
            <a:off x="844176" y="1958882"/>
            <a:ext cx="7451125" cy="1477328"/>
          </a:xfrm>
          <a:prstGeom prst="rect">
            <a:avLst/>
          </a:prstGeom>
        </p:spPr>
        <p:txBody>
          <a:bodyPr wrap="square">
            <a:spAutoFit/>
          </a:bodyPr>
          <a:lstStyle/>
          <a:p>
            <a:pPr algn="ctr"/>
            <a:r>
              <a:rPr lang="es-ES_tradnl" dirty="0"/>
              <a:t>Para </a:t>
            </a:r>
            <a:r>
              <a:rPr lang="es-ES_tradnl" b="1" dirty="0"/>
              <a:t>declarar la responsabilidad</a:t>
            </a:r>
            <a:endParaRPr lang="es-ES_tradnl" dirty="0"/>
          </a:p>
          <a:p>
            <a:br>
              <a:rPr lang="es-ES_tradnl" dirty="0"/>
            </a:br>
            <a:endParaRPr lang="es-ES_tradnl" dirty="0"/>
          </a:p>
          <a:p>
            <a:r>
              <a:rPr lang="es-ES_tradnl" dirty="0"/>
              <a:t>probar la </a:t>
            </a:r>
            <a:r>
              <a:rPr lang="es-ES_tradnl" b="1" dirty="0"/>
              <a:t>relación causal</a:t>
            </a:r>
            <a:endParaRPr lang="es-ES_tradnl" dirty="0"/>
          </a:p>
          <a:p>
            <a:endParaRPr lang="es-ES_tradnl" dirty="0"/>
          </a:p>
        </p:txBody>
      </p:sp>
      <p:cxnSp>
        <p:nvCxnSpPr>
          <p:cNvPr id="16" name="Conector recto de flecha 15"/>
          <p:cNvCxnSpPr/>
          <p:nvPr/>
        </p:nvCxnSpPr>
        <p:spPr>
          <a:xfrm>
            <a:off x="6400800" y="4172967"/>
            <a:ext cx="0" cy="464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8" name="Conector recto de flecha 7"/>
          <p:cNvCxnSpPr/>
          <p:nvPr/>
        </p:nvCxnSpPr>
        <p:spPr>
          <a:xfrm flipH="1">
            <a:off x="3060474" y="2379239"/>
            <a:ext cx="625115" cy="36047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9" name="Conector recto de flecha 8"/>
          <p:cNvCxnSpPr/>
          <p:nvPr/>
        </p:nvCxnSpPr>
        <p:spPr>
          <a:xfrm>
            <a:off x="5365192" y="2379239"/>
            <a:ext cx="536695" cy="36047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2" name="CuadroTexto 11"/>
          <p:cNvSpPr txBox="1"/>
          <p:nvPr/>
        </p:nvSpPr>
        <p:spPr>
          <a:xfrm>
            <a:off x="4715435" y="2782643"/>
            <a:ext cx="3370730" cy="369332"/>
          </a:xfrm>
          <a:prstGeom prst="rect">
            <a:avLst/>
          </a:prstGeom>
          <a:noFill/>
        </p:spPr>
        <p:txBody>
          <a:bodyPr wrap="square" rtlCol="0">
            <a:spAutoFit/>
          </a:bodyPr>
          <a:lstStyle/>
          <a:p>
            <a:pPr algn="just"/>
            <a:r>
              <a:rPr lang="es-ES_tradnl" b="1" dirty="0"/>
              <a:t>Determinar  responsabilidad</a:t>
            </a:r>
            <a:endParaRPr lang="es-ES_tradnl" dirty="0"/>
          </a:p>
        </p:txBody>
      </p:sp>
      <p:cxnSp>
        <p:nvCxnSpPr>
          <p:cNvPr id="17" name="Conector recto de flecha 16"/>
          <p:cNvCxnSpPr/>
          <p:nvPr/>
        </p:nvCxnSpPr>
        <p:spPr>
          <a:xfrm flipH="1">
            <a:off x="5633540" y="3277440"/>
            <a:ext cx="536696" cy="36047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8" name="Conector recto de flecha 17"/>
          <p:cNvCxnSpPr/>
          <p:nvPr/>
        </p:nvCxnSpPr>
        <p:spPr>
          <a:xfrm>
            <a:off x="6626104" y="3277440"/>
            <a:ext cx="536695" cy="36047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9" name="CuadroTexto 18"/>
          <p:cNvSpPr txBox="1"/>
          <p:nvPr/>
        </p:nvSpPr>
        <p:spPr>
          <a:xfrm>
            <a:off x="4329954" y="3785874"/>
            <a:ext cx="1922744" cy="369332"/>
          </a:xfrm>
          <a:prstGeom prst="rect">
            <a:avLst/>
          </a:prstGeom>
          <a:noFill/>
        </p:spPr>
        <p:txBody>
          <a:bodyPr wrap="square" rtlCol="0">
            <a:spAutoFit/>
          </a:bodyPr>
          <a:lstStyle/>
          <a:p>
            <a:pPr algn="just"/>
            <a:r>
              <a:rPr lang="es-ES_tradnl" dirty="0"/>
              <a:t>Administración</a:t>
            </a:r>
          </a:p>
        </p:txBody>
      </p:sp>
      <p:sp>
        <p:nvSpPr>
          <p:cNvPr id="20" name="CuadroTexto 19"/>
          <p:cNvSpPr txBox="1"/>
          <p:nvPr/>
        </p:nvSpPr>
        <p:spPr>
          <a:xfrm>
            <a:off x="6894451" y="3758836"/>
            <a:ext cx="1301231" cy="646331"/>
          </a:xfrm>
          <a:prstGeom prst="rect">
            <a:avLst/>
          </a:prstGeom>
          <a:noFill/>
        </p:spPr>
        <p:txBody>
          <a:bodyPr wrap="square" rtlCol="0">
            <a:spAutoFit/>
          </a:bodyPr>
          <a:lstStyle/>
          <a:p>
            <a:pPr algn="just"/>
            <a:r>
              <a:rPr lang="es-ES_tradnl" dirty="0"/>
              <a:t>Contratista</a:t>
            </a:r>
          </a:p>
          <a:p>
            <a:pPr algn="just"/>
            <a:endParaRPr lang="es-ES_tradnl" dirty="0"/>
          </a:p>
        </p:txBody>
      </p:sp>
    </p:spTree>
    <p:extLst>
      <p:ext uri="{BB962C8B-B14F-4D97-AF65-F5344CB8AC3E}">
        <p14:creationId xmlns:p14="http://schemas.microsoft.com/office/powerpoint/2010/main" val="883885672"/>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10</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a:solidFill>
                  <a:schemeClr val="tx2"/>
                </a:solidFill>
              </a:rPr>
              <a:t>RESPONSABILIDAD DE LOS CONTRATISTAS </a:t>
            </a:r>
            <a:endParaRPr lang="es-ES_tradnl" sz="360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2" name="CuadroTexto 1"/>
          <p:cNvSpPr txBox="1"/>
          <p:nvPr/>
        </p:nvSpPr>
        <p:spPr>
          <a:xfrm>
            <a:off x="318409" y="2786547"/>
            <a:ext cx="3428839" cy="2246769"/>
          </a:xfrm>
          <a:prstGeom prst="rect">
            <a:avLst/>
          </a:prstGeom>
          <a:noFill/>
          <a:ln w="25400">
            <a:solidFill>
              <a:schemeClr val="accent1"/>
            </a:solidFill>
          </a:ln>
        </p:spPr>
        <p:txBody>
          <a:bodyPr wrap="square" rtlCol="0">
            <a:spAutoFit/>
          </a:bodyPr>
          <a:lstStyle/>
          <a:p>
            <a:pPr algn="just"/>
            <a:r>
              <a:rPr lang="es-ES_tradnl" sz="2800" dirty="0"/>
              <a:t>Responsabilidad patrimonial de la Administración frente a terceros por actos del contratista</a:t>
            </a:r>
          </a:p>
        </p:txBody>
      </p:sp>
      <p:sp>
        <p:nvSpPr>
          <p:cNvPr id="7" name="CuadroTexto 6"/>
          <p:cNvSpPr txBox="1"/>
          <p:nvPr/>
        </p:nvSpPr>
        <p:spPr>
          <a:xfrm>
            <a:off x="5016695" y="2786547"/>
            <a:ext cx="3866925" cy="2246769"/>
          </a:xfrm>
          <a:prstGeom prst="rect">
            <a:avLst/>
          </a:prstGeom>
          <a:noFill/>
          <a:ln w="25400">
            <a:solidFill>
              <a:schemeClr val="accent1"/>
            </a:solidFill>
          </a:ln>
        </p:spPr>
        <p:txBody>
          <a:bodyPr wrap="square" rtlCol="0">
            <a:spAutoFit/>
          </a:bodyPr>
          <a:lstStyle/>
          <a:p>
            <a:pPr algn="just"/>
            <a:r>
              <a:rPr lang="es-ES_tradnl" sz="2800" dirty="0"/>
              <a:t>Responsabilidad contractual que pueda derivarse con motivo de una defectuosa ejecución del contrato</a:t>
            </a:r>
            <a:r>
              <a:rPr lang="es-ES_tradnl" dirty="0"/>
              <a:t> </a:t>
            </a:r>
          </a:p>
        </p:txBody>
      </p:sp>
      <p:sp>
        <p:nvSpPr>
          <p:cNvPr id="8" name="CuadroTexto 7"/>
          <p:cNvSpPr txBox="1"/>
          <p:nvPr/>
        </p:nvSpPr>
        <p:spPr>
          <a:xfrm>
            <a:off x="4063011" y="3582957"/>
            <a:ext cx="605481" cy="553998"/>
          </a:xfrm>
          <a:prstGeom prst="rect">
            <a:avLst/>
          </a:prstGeom>
          <a:noFill/>
        </p:spPr>
        <p:txBody>
          <a:bodyPr wrap="square" rtlCol="0">
            <a:spAutoFit/>
          </a:bodyPr>
          <a:lstStyle/>
          <a:p>
            <a:pPr algn="just"/>
            <a:r>
              <a:rPr lang="es-ES_tradnl" sz="3000" b="1" dirty="0"/>
              <a:t> ≠</a:t>
            </a:r>
          </a:p>
        </p:txBody>
      </p:sp>
      <p:sp>
        <p:nvSpPr>
          <p:cNvPr id="3" name="Rectángulo 2"/>
          <p:cNvSpPr/>
          <p:nvPr/>
        </p:nvSpPr>
        <p:spPr>
          <a:xfrm>
            <a:off x="313151" y="2786547"/>
            <a:ext cx="3432131" cy="2246769"/>
          </a:xfrm>
          <a:prstGeom prst="rect">
            <a:avLst/>
          </a:prstGeom>
          <a:noFill/>
          <a:ln w="25400">
            <a:solidFill>
              <a:srgbClr val="FF0000"/>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extLst>
      <p:ext uri="{BB962C8B-B14F-4D97-AF65-F5344CB8AC3E}">
        <p14:creationId xmlns:p14="http://schemas.microsoft.com/office/powerpoint/2010/main" val="8386042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11</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a:solidFill>
                  <a:schemeClr val="tx2"/>
                </a:solidFill>
              </a:rPr>
              <a:t>RESPONSABILIDAD DE LOS CONTRATISTAS </a:t>
            </a:r>
            <a:endParaRPr lang="es-ES_tradnl" sz="360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13" name="Rectángulo 12"/>
          <p:cNvSpPr/>
          <p:nvPr/>
        </p:nvSpPr>
        <p:spPr>
          <a:xfrm>
            <a:off x="956910" y="2222268"/>
            <a:ext cx="7451125" cy="2585323"/>
          </a:xfrm>
          <a:prstGeom prst="rect">
            <a:avLst/>
          </a:prstGeom>
        </p:spPr>
        <p:txBody>
          <a:bodyPr wrap="square">
            <a:spAutoFit/>
          </a:bodyPr>
          <a:lstStyle/>
          <a:p>
            <a:pPr algn="just"/>
            <a:endParaRPr lang="es-ES_tradnl" dirty="0"/>
          </a:p>
          <a:p>
            <a:pPr algn="just"/>
            <a:endParaRPr lang="es-ES_tradnl" dirty="0"/>
          </a:p>
          <a:p>
            <a:pPr algn="just"/>
            <a:endParaRPr lang="es-ES_tradnl" dirty="0"/>
          </a:p>
          <a:p>
            <a:pPr algn="just"/>
            <a:endParaRPr lang="es-ES_tradnl" dirty="0"/>
          </a:p>
          <a:p>
            <a:pPr algn="just"/>
            <a:r>
              <a:rPr lang="es-ES_tradnl" dirty="0"/>
              <a:t>Art. </a:t>
            </a:r>
            <a:r>
              <a:rPr lang="es-ES_tradnl" b="1" dirty="0"/>
              <a:t>196 LCSP</a:t>
            </a:r>
            <a:endParaRPr lang="es-ES_tradnl" dirty="0"/>
          </a:p>
          <a:p>
            <a:pPr algn="just"/>
            <a:endParaRPr lang="es-ES_tradnl" i="1" dirty="0"/>
          </a:p>
          <a:p>
            <a:pPr algn="just"/>
            <a:endParaRPr lang="es-ES_tradnl" i="1" dirty="0"/>
          </a:p>
          <a:p>
            <a:pPr algn="just"/>
            <a:endParaRPr lang="es-ES_tradnl" i="1" dirty="0"/>
          </a:p>
          <a:p>
            <a:pPr algn="just"/>
            <a:endParaRPr lang="es-ES_tradnl" i="1" dirty="0"/>
          </a:p>
        </p:txBody>
      </p:sp>
      <p:cxnSp>
        <p:nvCxnSpPr>
          <p:cNvPr id="6" name="Conector recto de flecha 5"/>
          <p:cNvCxnSpPr/>
          <p:nvPr/>
        </p:nvCxnSpPr>
        <p:spPr>
          <a:xfrm flipV="1">
            <a:off x="2676156" y="2870664"/>
            <a:ext cx="296562" cy="33363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9" name="Conector recto de flecha 8"/>
          <p:cNvCxnSpPr/>
          <p:nvPr/>
        </p:nvCxnSpPr>
        <p:spPr>
          <a:xfrm>
            <a:off x="2676156" y="3607477"/>
            <a:ext cx="296562" cy="38957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0" name="Rectángulo 9"/>
          <p:cNvSpPr/>
          <p:nvPr/>
        </p:nvSpPr>
        <p:spPr>
          <a:xfrm>
            <a:off x="2940372" y="2527062"/>
            <a:ext cx="4371263" cy="369332"/>
          </a:xfrm>
          <a:prstGeom prst="rect">
            <a:avLst/>
          </a:prstGeom>
        </p:spPr>
        <p:txBody>
          <a:bodyPr wrap="square">
            <a:spAutoFit/>
          </a:bodyPr>
          <a:lstStyle/>
          <a:p>
            <a:r>
              <a:rPr lang="es-ES_tradnl" b="1" i="1" dirty="0"/>
              <a:t>obligación del contratista indemnizar</a:t>
            </a:r>
            <a:endParaRPr lang="es-ES" dirty="0"/>
          </a:p>
        </p:txBody>
      </p:sp>
      <p:sp>
        <p:nvSpPr>
          <p:cNvPr id="11" name="Rectángulo 10"/>
          <p:cNvSpPr/>
          <p:nvPr/>
        </p:nvSpPr>
        <p:spPr>
          <a:xfrm>
            <a:off x="3262497" y="3021796"/>
            <a:ext cx="4488166" cy="646331"/>
          </a:xfrm>
          <a:prstGeom prst="rect">
            <a:avLst/>
          </a:prstGeom>
        </p:spPr>
        <p:txBody>
          <a:bodyPr wrap="square">
            <a:spAutoFit/>
          </a:bodyPr>
          <a:lstStyle/>
          <a:p>
            <a:r>
              <a:rPr lang="es-ES_tradnl" i="1" dirty="0"/>
              <a:t>daños y perjuicios consecuencia de las operaciones </a:t>
            </a:r>
            <a:r>
              <a:rPr lang="es-ES_tradnl" b="1" i="1" dirty="0"/>
              <a:t>ejecución del contrato</a:t>
            </a:r>
            <a:endParaRPr lang="es-ES" dirty="0"/>
          </a:p>
        </p:txBody>
      </p:sp>
      <p:cxnSp>
        <p:nvCxnSpPr>
          <p:cNvPr id="17" name="Conector recto de flecha 16"/>
          <p:cNvCxnSpPr/>
          <p:nvPr/>
        </p:nvCxnSpPr>
        <p:spPr>
          <a:xfrm>
            <a:off x="2739999" y="3432864"/>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8" name="Rectángulo 17"/>
          <p:cNvSpPr/>
          <p:nvPr/>
        </p:nvSpPr>
        <p:spPr>
          <a:xfrm>
            <a:off x="956910" y="5322082"/>
            <a:ext cx="5142228" cy="369332"/>
          </a:xfrm>
          <a:prstGeom prst="rect">
            <a:avLst/>
          </a:prstGeom>
        </p:spPr>
        <p:txBody>
          <a:bodyPr wrap="square">
            <a:spAutoFit/>
          </a:bodyPr>
          <a:lstStyle/>
          <a:p>
            <a:r>
              <a:rPr lang="es-ES_tradnl" dirty="0"/>
              <a:t>Procedimiento previsto Ley 39/2015</a:t>
            </a:r>
            <a:endParaRPr lang="es-ES" dirty="0"/>
          </a:p>
        </p:txBody>
      </p:sp>
      <p:cxnSp>
        <p:nvCxnSpPr>
          <p:cNvPr id="12" name="Conector recto de flecha 11"/>
          <p:cNvCxnSpPr/>
          <p:nvPr/>
        </p:nvCxnSpPr>
        <p:spPr>
          <a:xfrm>
            <a:off x="2079811" y="3764853"/>
            <a:ext cx="0" cy="969564"/>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6" name="Rectángulo 15"/>
          <p:cNvSpPr/>
          <p:nvPr/>
        </p:nvSpPr>
        <p:spPr>
          <a:xfrm>
            <a:off x="1685071" y="4734417"/>
            <a:ext cx="5142228" cy="369332"/>
          </a:xfrm>
          <a:prstGeom prst="rect">
            <a:avLst/>
          </a:prstGeom>
        </p:spPr>
        <p:txBody>
          <a:bodyPr wrap="square">
            <a:spAutoFit/>
          </a:bodyPr>
          <a:lstStyle/>
          <a:p>
            <a:r>
              <a:rPr lang="es-ES_tradnl" dirty="0"/>
              <a:t>Requerimiento previo (1 año)</a:t>
            </a:r>
            <a:endParaRPr lang="es-ES" dirty="0"/>
          </a:p>
        </p:txBody>
      </p:sp>
      <p:sp>
        <p:nvSpPr>
          <p:cNvPr id="19" name="Rectángulo 18"/>
          <p:cNvSpPr/>
          <p:nvPr/>
        </p:nvSpPr>
        <p:spPr>
          <a:xfrm>
            <a:off x="3200106" y="4003090"/>
            <a:ext cx="5142228" cy="369332"/>
          </a:xfrm>
          <a:prstGeom prst="rect">
            <a:avLst/>
          </a:prstGeom>
        </p:spPr>
        <p:txBody>
          <a:bodyPr wrap="square">
            <a:spAutoFit/>
          </a:bodyPr>
          <a:lstStyle/>
          <a:p>
            <a:r>
              <a:rPr lang="es-ES_tradnl" i="1" dirty="0"/>
              <a:t>Excepcionalmente: responsable Administración</a:t>
            </a:r>
            <a:endParaRPr lang="es-ES" dirty="0"/>
          </a:p>
        </p:txBody>
      </p:sp>
      <p:cxnSp>
        <p:nvCxnSpPr>
          <p:cNvPr id="20" name="Conector recto de flecha 19"/>
          <p:cNvCxnSpPr/>
          <p:nvPr/>
        </p:nvCxnSpPr>
        <p:spPr>
          <a:xfrm>
            <a:off x="1290917" y="3764853"/>
            <a:ext cx="0" cy="14795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165875283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12</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a:solidFill>
                  <a:schemeClr val="tx2"/>
                </a:solidFill>
              </a:rPr>
              <a:t>RESPONSABILIDAD DE LOS CONTRATISTAS </a:t>
            </a:r>
            <a:endParaRPr lang="es-ES_tradnl" sz="360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13" name="Rectángulo 12"/>
          <p:cNvSpPr/>
          <p:nvPr/>
        </p:nvSpPr>
        <p:spPr>
          <a:xfrm>
            <a:off x="844176" y="1958883"/>
            <a:ext cx="7451125" cy="3693319"/>
          </a:xfrm>
          <a:prstGeom prst="rect">
            <a:avLst/>
          </a:prstGeom>
        </p:spPr>
        <p:txBody>
          <a:bodyPr wrap="square">
            <a:spAutoFit/>
          </a:bodyPr>
          <a:lstStyle/>
          <a:p>
            <a:pPr algn="ctr"/>
            <a:r>
              <a:rPr lang="es-ES_tradnl" dirty="0"/>
              <a:t>La responsabilidad del contratista </a:t>
            </a:r>
          </a:p>
          <a:p>
            <a:endParaRPr lang="es-ES_tradnl" dirty="0"/>
          </a:p>
          <a:p>
            <a:endParaRPr lang="es-ES_tradnl" dirty="0"/>
          </a:p>
          <a:p>
            <a:endParaRPr lang="es-ES_tradnl" dirty="0"/>
          </a:p>
          <a:p>
            <a:endParaRPr lang="es-ES_tradnl" dirty="0"/>
          </a:p>
          <a:p>
            <a:r>
              <a:rPr lang="es-ES_tradnl" dirty="0"/>
              <a:t> </a:t>
            </a:r>
          </a:p>
          <a:p>
            <a:br>
              <a:rPr lang="es-ES_tradnl" dirty="0"/>
            </a:br>
            <a:endParaRPr lang="es-ES_tradnl" dirty="0"/>
          </a:p>
          <a:p>
            <a:pPr algn="just"/>
            <a:r>
              <a:rPr lang="es-ES_tradnl" dirty="0"/>
              <a:t>La </a:t>
            </a:r>
            <a:r>
              <a:rPr lang="es-ES_tradnl" b="1" dirty="0"/>
              <a:t>Administración no tiene que responder</a:t>
            </a:r>
            <a:r>
              <a:rPr lang="es-ES_tradnl" dirty="0"/>
              <a:t> por los daños ocasionados por los contratistas o concesionarios ya que éstos no se encuentran integrados en la organización administrativa, y por tanto no puede considerarse su actuación como propia de la Administración.</a:t>
            </a:r>
          </a:p>
          <a:p>
            <a:pPr algn="just"/>
            <a:endParaRPr lang="es-ES_tradnl" dirty="0"/>
          </a:p>
        </p:txBody>
      </p:sp>
      <p:cxnSp>
        <p:nvCxnSpPr>
          <p:cNvPr id="6" name="Conector recto de flecha 5"/>
          <p:cNvCxnSpPr/>
          <p:nvPr/>
        </p:nvCxnSpPr>
        <p:spPr>
          <a:xfrm flipH="1">
            <a:off x="3904735" y="2537262"/>
            <a:ext cx="428885" cy="453077"/>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8" name="Conector recto de flecha 7"/>
          <p:cNvCxnSpPr/>
          <p:nvPr/>
        </p:nvCxnSpPr>
        <p:spPr>
          <a:xfrm>
            <a:off x="4582096" y="2537262"/>
            <a:ext cx="428400" cy="4536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0" name="CuadroTexto 9"/>
          <p:cNvSpPr txBox="1"/>
          <p:nvPr/>
        </p:nvSpPr>
        <p:spPr>
          <a:xfrm>
            <a:off x="3385394" y="3158295"/>
            <a:ext cx="1285460" cy="369332"/>
          </a:xfrm>
          <a:prstGeom prst="rect">
            <a:avLst/>
          </a:prstGeom>
          <a:noFill/>
        </p:spPr>
        <p:txBody>
          <a:bodyPr wrap="square" rtlCol="0">
            <a:spAutoFit/>
          </a:bodyPr>
          <a:lstStyle/>
          <a:p>
            <a:r>
              <a:rPr lang="es-ES_tradnl" b="1" dirty="0"/>
              <a:t>Directa</a:t>
            </a:r>
          </a:p>
        </p:txBody>
      </p:sp>
      <p:sp>
        <p:nvSpPr>
          <p:cNvPr id="11" name="CuadroTexto 10"/>
          <p:cNvSpPr txBox="1"/>
          <p:nvPr/>
        </p:nvSpPr>
        <p:spPr>
          <a:xfrm>
            <a:off x="4668592" y="3158295"/>
            <a:ext cx="1285460" cy="369332"/>
          </a:xfrm>
          <a:prstGeom prst="rect">
            <a:avLst/>
          </a:prstGeom>
          <a:noFill/>
        </p:spPr>
        <p:txBody>
          <a:bodyPr wrap="square" rtlCol="0">
            <a:spAutoFit/>
          </a:bodyPr>
          <a:lstStyle/>
          <a:p>
            <a:r>
              <a:rPr lang="es-ES_tradnl" b="1" dirty="0"/>
              <a:t>Objetiva</a:t>
            </a:r>
          </a:p>
        </p:txBody>
      </p:sp>
    </p:spTree>
    <p:extLst>
      <p:ext uri="{BB962C8B-B14F-4D97-AF65-F5344CB8AC3E}">
        <p14:creationId xmlns:p14="http://schemas.microsoft.com/office/powerpoint/2010/main" val="2139339985"/>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13</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a:solidFill>
                  <a:schemeClr val="tx2"/>
                </a:solidFill>
              </a:rPr>
              <a:t>RESPONSABILIDAD DE LOS CONTRATISTAS </a:t>
            </a:r>
            <a:endParaRPr lang="es-ES_tradnl" sz="360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12" name="Rectángulo 11"/>
          <p:cNvSpPr/>
          <p:nvPr/>
        </p:nvSpPr>
        <p:spPr>
          <a:xfrm>
            <a:off x="844176" y="2008308"/>
            <a:ext cx="7451125" cy="3139321"/>
          </a:xfrm>
          <a:prstGeom prst="rect">
            <a:avLst/>
          </a:prstGeom>
        </p:spPr>
        <p:txBody>
          <a:bodyPr wrap="square">
            <a:spAutoFit/>
          </a:bodyPr>
          <a:lstStyle/>
          <a:p>
            <a:pPr marL="285750" indent="-285750" algn="just">
              <a:buFont typeface="Arial" charset="0"/>
              <a:buChar char="•"/>
            </a:pPr>
            <a:r>
              <a:rPr lang="es-ES_tradnl" b="1" dirty="0"/>
              <a:t>Regla general</a:t>
            </a:r>
            <a:r>
              <a:rPr lang="es-ES_tradnl" dirty="0"/>
              <a:t>: responde el </a:t>
            </a:r>
            <a:r>
              <a:rPr lang="es-ES_tradnl" b="1" dirty="0"/>
              <a:t>contratista</a:t>
            </a:r>
            <a:r>
              <a:rPr lang="es-ES_tradnl" dirty="0"/>
              <a:t>.</a:t>
            </a:r>
          </a:p>
          <a:p>
            <a:pPr marL="285750" indent="-285750" algn="just">
              <a:buFont typeface="Arial" charset="0"/>
              <a:buChar char="•"/>
            </a:pPr>
            <a:endParaRPr lang="es-ES_tradnl" dirty="0"/>
          </a:p>
          <a:p>
            <a:pPr marL="285750" indent="-285750" algn="just">
              <a:buFont typeface="Arial" charset="0"/>
              <a:buChar char="•"/>
            </a:pPr>
            <a:endParaRPr lang="es-ES_tradnl" dirty="0"/>
          </a:p>
          <a:p>
            <a:pPr marL="285750" indent="-285750" algn="just">
              <a:buFont typeface="Arial" charset="0"/>
              <a:buChar char="•"/>
            </a:pPr>
            <a:r>
              <a:rPr lang="es-ES_tradnl" b="1" dirty="0"/>
              <a:t>Excepción: </a:t>
            </a:r>
            <a:r>
              <a:rPr lang="es-ES_tradnl" dirty="0"/>
              <a:t>en supuestos específicamente contemplados responde la</a:t>
            </a:r>
            <a:r>
              <a:rPr lang="es-ES_tradnl" b="1" dirty="0"/>
              <a:t> Administración</a:t>
            </a:r>
            <a:r>
              <a:rPr lang="es-ES_tradnl" dirty="0"/>
              <a:t>, (STS de 20 de junio de 2006 o 30 de marzo de 2009).</a:t>
            </a:r>
          </a:p>
          <a:p>
            <a:pPr algn="just"/>
            <a:endParaRPr lang="es-ES_tradnl" dirty="0"/>
          </a:p>
          <a:p>
            <a:pPr marL="285750" indent="-285750" algn="just">
              <a:buFont typeface="Arial" charset="0"/>
              <a:buChar char="•"/>
            </a:pPr>
            <a:r>
              <a:rPr lang="es-ES_tradnl" dirty="0"/>
              <a:t>Respecto las </a:t>
            </a:r>
            <a:r>
              <a:rPr lang="es-ES_tradnl" b="1" dirty="0"/>
              <a:t>víctimas</a:t>
            </a:r>
            <a:r>
              <a:rPr lang="es-ES_tradnl" dirty="0"/>
              <a:t>:</a:t>
            </a:r>
            <a:r>
              <a:rPr lang="es-ES_tradnl" b="1" dirty="0"/>
              <a:t> </a:t>
            </a:r>
            <a:r>
              <a:rPr lang="es-ES_tradnl" dirty="0"/>
              <a:t>la</a:t>
            </a:r>
            <a:r>
              <a:rPr lang="es-ES_tradnl" b="1" dirty="0"/>
              <a:t> culpa exclusiva </a:t>
            </a:r>
            <a:r>
              <a:rPr lang="es-ES_tradnl" dirty="0"/>
              <a:t>de la víctima o la de terceros</a:t>
            </a:r>
            <a:r>
              <a:rPr lang="es-ES_tradnl" b="1" dirty="0"/>
              <a:t> suprime de raíz la responsabilidad patrimonial de la administración</a:t>
            </a:r>
            <a:r>
              <a:rPr lang="es-ES_tradnl" dirty="0"/>
              <a:t>, (STS de 17 de abril de 2001 o 14 de octubre de 2004). </a:t>
            </a:r>
          </a:p>
        </p:txBody>
      </p:sp>
    </p:spTree>
    <p:extLst>
      <p:ext uri="{BB962C8B-B14F-4D97-AF65-F5344CB8AC3E}">
        <p14:creationId xmlns:p14="http://schemas.microsoft.com/office/powerpoint/2010/main" val="1013831897"/>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14</a:t>
            </a:r>
          </a:p>
        </p:txBody>
      </p:sp>
      <p:sp>
        <p:nvSpPr>
          <p:cNvPr id="14" name="Title 1"/>
          <p:cNvSpPr txBox="1">
            <a:spLocks/>
          </p:cNvSpPr>
          <p:nvPr/>
        </p:nvSpPr>
        <p:spPr>
          <a:xfrm>
            <a:off x="7836" y="93239"/>
            <a:ext cx="9148523" cy="1143000"/>
          </a:xfrm>
          <a:prstGeom prst="rect">
            <a:avLst/>
          </a:prstGeom>
        </p:spPr>
        <p:txBody>
          <a:bodyPr anchor="ctr">
            <a:normAutofit lnSpcReduction="1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EXCEPCIÓN A LA EXIGENCIA DE RESPONSABILIDAD A  LOS CONTRATISTAS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12" name="Rectángulo 11"/>
          <p:cNvSpPr/>
          <p:nvPr/>
        </p:nvSpPr>
        <p:spPr>
          <a:xfrm>
            <a:off x="844176" y="2033022"/>
            <a:ext cx="7451125" cy="3970318"/>
          </a:xfrm>
          <a:prstGeom prst="rect">
            <a:avLst/>
          </a:prstGeom>
        </p:spPr>
        <p:txBody>
          <a:bodyPr wrap="square">
            <a:spAutoFit/>
          </a:bodyPr>
          <a:lstStyle/>
          <a:p>
            <a:pPr algn="ctr"/>
            <a:r>
              <a:rPr lang="es-ES_tradnl" dirty="0"/>
              <a:t>Excepción</a:t>
            </a:r>
          </a:p>
          <a:p>
            <a:pPr algn="ctr"/>
            <a:r>
              <a:rPr lang="es-ES_tradnl" b="1" dirty="0"/>
              <a:t>196.2 LCSP</a:t>
            </a:r>
          </a:p>
          <a:p>
            <a:pPr marL="285750" indent="-285750" algn="just">
              <a:buFont typeface="Arial" charset="0"/>
              <a:buChar char="•"/>
            </a:pPr>
            <a:endParaRPr lang="es-ES_tradnl" dirty="0"/>
          </a:p>
          <a:p>
            <a:pPr marL="285750" indent="-285750" algn="just">
              <a:buFont typeface="Arial" charset="0"/>
              <a:buChar char="•"/>
            </a:pPr>
            <a:endParaRPr lang="es-ES_tradnl" dirty="0"/>
          </a:p>
          <a:p>
            <a:pPr marL="285750" indent="-285750" algn="just">
              <a:buFont typeface="Arial" charset="0"/>
              <a:buChar char="•"/>
            </a:pPr>
            <a:endParaRPr lang="es-ES_tradnl" dirty="0"/>
          </a:p>
          <a:p>
            <a:pPr marL="285750" indent="-285750" algn="just">
              <a:buFont typeface="Arial" charset="0"/>
              <a:buChar char="•"/>
            </a:pPr>
            <a:endParaRPr lang="es-ES_tradnl" dirty="0"/>
          </a:p>
          <a:p>
            <a:pPr marL="285750" indent="-285750" algn="just">
              <a:buFont typeface="Arial" charset="0"/>
              <a:buChar char="•"/>
            </a:pPr>
            <a:endParaRPr lang="es-ES_tradnl" dirty="0"/>
          </a:p>
          <a:p>
            <a:pPr marL="285750" indent="-285750" algn="just">
              <a:buFont typeface="Arial" charset="0"/>
              <a:buChar char="•"/>
            </a:pPr>
            <a:endParaRPr lang="es-ES_tradnl" dirty="0"/>
          </a:p>
          <a:p>
            <a:pPr algn="just"/>
            <a:r>
              <a:rPr lang="es-ES_tradnl" dirty="0"/>
              <a:t>CONCLUSIÓN: Así pues, por excepción, teniendo en cuenta la titularidad administrativa de la operación y el fin público que trata de satisfacer, </a:t>
            </a:r>
            <a:r>
              <a:rPr lang="es-ES_tradnl" b="1" dirty="0"/>
              <a:t>responde la Administración contratante y no el contratista, cuando los daños deriven de manera inmediata y directa de sus órdenes o de los vicios del proyecto.</a:t>
            </a:r>
            <a:endParaRPr lang="es-ES_tradnl" dirty="0"/>
          </a:p>
          <a:p>
            <a:pPr algn="just"/>
            <a:endParaRPr lang="es-ES_tradnl" dirty="0"/>
          </a:p>
        </p:txBody>
      </p:sp>
      <p:cxnSp>
        <p:nvCxnSpPr>
          <p:cNvPr id="6" name="Conector recto de flecha 5"/>
          <p:cNvCxnSpPr/>
          <p:nvPr/>
        </p:nvCxnSpPr>
        <p:spPr>
          <a:xfrm flipH="1">
            <a:off x="2791900" y="2757974"/>
            <a:ext cx="1022012" cy="621033"/>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7" name="Conector recto de flecha 6"/>
          <p:cNvCxnSpPr/>
          <p:nvPr/>
        </p:nvCxnSpPr>
        <p:spPr>
          <a:xfrm>
            <a:off x="5190352" y="2756207"/>
            <a:ext cx="1018800" cy="6228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8" name="CuadroTexto 7"/>
          <p:cNvSpPr txBox="1"/>
          <p:nvPr/>
        </p:nvSpPr>
        <p:spPr>
          <a:xfrm>
            <a:off x="1121072" y="3379007"/>
            <a:ext cx="3200402" cy="369332"/>
          </a:xfrm>
          <a:prstGeom prst="rect">
            <a:avLst/>
          </a:prstGeom>
          <a:noFill/>
        </p:spPr>
        <p:txBody>
          <a:bodyPr wrap="square" rtlCol="0">
            <a:spAutoFit/>
          </a:bodyPr>
          <a:lstStyle/>
          <a:p>
            <a:r>
              <a:rPr lang="es-ES_tradnl" dirty="0"/>
              <a:t>Orden de la administración</a:t>
            </a:r>
          </a:p>
        </p:txBody>
      </p:sp>
      <p:sp>
        <p:nvSpPr>
          <p:cNvPr id="9" name="CuadroTexto 8"/>
          <p:cNvSpPr txBox="1"/>
          <p:nvPr/>
        </p:nvSpPr>
        <p:spPr>
          <a:xfrm>
            <a:off x="5190352" y="3379007"/>
            <a:ext cx="2433766" cy="369332"/>
          </a:xfrm>
          <a:prstGeom prst="rect">
            <a:avLst/>
          </a:prstGeom>
          <a:noFill/>
        </p:spPr>
        <p:txBody>
          <a:bodyPr wrap="square" rtlCol="0">
            <a:spAutoFit/>
          </a:bodyPr>
          <a:lstStyle/>
          <a:p>
            <a:r>
              <a:rPr lang="es-ES_tradnl" dirty="0"/>
              <a:t>Vicios del proyecto</a:t>
            </a:r>
          </a:p>
        </p:txBody>
      </p:sp>
    </p:spTree>
    <p:extLst>
      <p:ext uri="{BB962C8B-B14F-4D97-AF65-F5344CB8AC3E}">
        <p14:creationId xmlns:p14="http://schemas.microsoft.com/office/powerpoint/2010/main" val="607955039"/>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Rectángulo 11"/>
          <p:cNvSpPr/>
          <p:nvPr/>
        </p:nvSpPr>
        <p:spPr>
          <a:xfrm>
            <a:off x="884979" y="2835087"/>
            <a:ext cx="7451125" cy="646331"/>
          </a:xfrm>
          <a:prstGeom prst="rect">
            <a:avLst/>
          </a:prstGeom>
        </p:spPr>
        <p:txBody>
          <a:bodyPr wrap="square">
            <a:spAutoFit/>
          </a:bodyPr>
          <a:lstStyle/>
          <a:p>
            <a:pPr algn="ctr"/>
            <a:r>
              <a:rPr lang="es-ES_tradnl" b="1" dirty="0"/>
              <a:t>SOLIDARIDAD</a:t>
            </a:r>
            <a:endParaRPr lang="es-ES_tradnl" dirty="0"/>
          </a:p>
          <a:p>
            <a:pPr algn="just"/>
            <a:endParaRPr lang="es-ES_tradnl" dirty="0"/>
          </a:p>
        </p:txBody>
      </p:sp>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15</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a:solidFill>
                  <a:schemeClr val="tx2"/>
                </a:solidFill>
              </a:rPr>
              <a:t>IMPUTABILIDAD DE LOS DAÑOS</a:t>
            </a:r>
            <a:r>
              <a:rPr lang="es-ES_tradnl" sz="3600" b="1" dirty="0">
                <a:solidFill>
                  <a:schemeClr val="tx2"/>
                </a:solidFill>
              </a:rPr>
              <a:t>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Rectángulo 5"/>
          <p:cNvSpPr/>
          <p:nvPr/>
        </p:nvSpPr>
        <p:spPr>
          <a:xfrm>
            <a:off x="996576" y="4249343"/>
            <a:ext cx="7451125" cy="1477328"/>
          </a:xfrm>
          <a:prstGeom prst="rect">
            <a:avLst/>
          </a:prstGeom>
        </p:spPr>
        <p:txBody>
          <a:bodyPr wrap="square">
            <a:spAutoFit/>
          </a:bodyPr>
          <a:lstStyle/>
          <a:p>
            <a:pPr algn="just"/>
            <a:r>
              <a:rPr lang="es-ES_tradnl" b="1" dirty="0"/>
              <a:t>Los daños que no puedan serle imputados a la Administración no pueden ser de ningún modo atendidos por ella</a:t>
            </a:r>
            <a:r>
              <a:rPr lang="es-ES_tradnl" dirty="0"/>
              <a:t>.</a:t>
            </a:r>
          </a:p>
          <a:p>
            <a:pPr algn="just"/>
            <a:endParaRPr lang="es-ES_tradnl" dirty="0"/>
          </a:p>
          <a:p>
            <a:pPr algn="just"/>
            <a:endParaRPr lang="es-ES_tradnl" dirty="0"/>
          </a:p>
          <a:p>
            <a:pPr algn="just"/>
            <a:endParaRPr lang="es-ES_tradnl" dirty="0"/>
          </a:p>
        </p:txBody>
      </p:sp>
      <p:pic>
        <p:nvPicPr>
          <p:cNvPr id="11" name="Imagen 10"/>
          <p:cNvPicPr>
            <a:picLocks noChangeAspect="1"/>
          </p:cNvPicPr>
          <p:nvPr/>
        </p:nvPicPr>
        <p:blipFill>
          <a:blip r:embed="rId3">
            <a:alphaModFix amt="55000"/>
            <a:extLst>
              <a:ext uri="{BEBA8EAE-BF5A-486C-A8C5-ECC9F3942E4B}">
                <a14:imgProps xmlns:a14="http://schemas.microsoft.com/office/drawing/2010/main">
                  <a14:imgLayer r:embed="rId4">
                    <a14:imgEffect>
                      <a14:backgroundRemoval t="0" b="100000" l="9124" r="89051"/>
                    </a14:imgEffect>
                  </a14:imgLayer>
                </a14:imgProps>
              </a:ext>
              <a:ext uri="{28A0092B-C50C-407E-A947-70E740481C1C}">
                <a14:useLocalDpi xmlns:a14="http://schemas.microsoft.com/office/drawing/2010/main" val="0"/>
              </a:ext>
            </a:extLst>
          </a:blip>
          <a:stretch>
            <a:fillRect/>
          </a:stretch>
        </p:blipFill>
        <p:spPr>
          <a:xfrm>
            <a:off x="3712147" y="2452818"/>
            <a:ext cx="1739900" cy="1168400"/>
          </a:xfrm>
          <a:prstGeom prst="rect">
            <a:avLst/>
          </a:prstGeom>
          <a:effectLst>
            <a:outerShdw blurRad="50800" dist="50800" dir="5400000" algn="ctr" rotWithShape="0">
              <a:srgbClr val="000000">
                <a:alpha val="16000"/>
              </a:srgbClr>
            </a:outerShdw>
          </a:effectLst>
        </p:spPr>
      </p:pic>
    </p:spTree>
    <p:extLst>
      <p:ext uri="{BB962C8B-B14F-4D97-AF65-F5344CB8AC3E}">
        <p14:creationId xmlns:p14="http://schemas.microsoft.com/office/powerpoint/2010/main" val="1939086213"/>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16</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12" name="Rectángulo 11"/>
          <p:cNvSpPr/>
          <p:nvPr/>
        </p:nvSpPr>
        <p:spPr>
          <a:xfrm>
            <a:off x="844176" y="2552010"/>
            <a:ext cx="7451125" cy="2862322"/>
          </a:xfrm>
          <a:prstGeom prst="rect">
            <a:avLst/>
          </a:prstGeom>
        </p:spPr>
        <p:txBody>
          <a:bodyPr wrap="square">
            <a:spAutoFit/>
          </a:bodyPr>
          <a:lstStyle/>
          <a:p>
            <a:pPr algn="just"/>
            <a:r>
              <a:rPr lang="es-ES_tradnl" dirty="0"/>
              <a:t>El procedimiento de responsabilidad patrimonial se regula como </a:t>
            </a:r>
            <a:r>
              <a:rPr lang="es-ES_tradnl" b="1" dirty="0"/>
              <a:t>especialidad dentro del procedimiento general</a:t>
            </a:r>
            <a:r>
              <a:rPr lang="es-ES_tradnl" dirty="0"/>
              <a:t> de la ley 39/2015:</a:t>
            </a:r>
          </a:p>
          <a:p>
            <a:pPr algn="just"/>
            <a:endParaRPr lang="es-ES_tradnl" dirty="0"/>
          </a:p>
          <a:p>
            <a:pPr algn="just"/>
            <a:endParaRPr lang="es-ES_tradnl" dirty="0"/>
          </a:p>
          <a:p>
            <a:pPr algn="just"/>
            <a:endParaRPr lang="es-ES_tradnl" dirty="0"/>
          </a:p>
          <a:p>
            <a:pPr algn="just"/>
            <a:endParaRPr lang="es-ES_tradnl" dirty="0"/>
          </a:p>
          <a:p>
            <a:pPr algn="just"/>
            <a:r>
              <a:rPr lang="es-ES_tradnl" dirty="0"/>
              <a:t> </a:t>
            </a:r>
            <a:r>
              <a:rPr lang="es-ES_tradnl" b="1" dirty="0"/>
              <a:t>Fases</a:t>
            </a:r>
            <a:endParaRPr lang="es-ES_tradnl" dirty="0"/>
          </a:p>
          <a:p>
            <a:pPr algn="just"/>
            <a:br>
              <a:rPr lang="es-ES_tradnl" dirty="0"/>
            </a:br>
            <a:endParaRPr lang="es-ES_tradnl" dirty="0"/>
          </a:p>
          <a:p>
            <a:pPr algn="just"/>
            <a:endParaRPr lang="es-ES_tradnl" dirty="0"/>
          </a:p>
        </p:txBody>
      </p:sp>
      <p:sp>
        <p:nvSpPr>
          <p:cNvPr id="6" name="TextBox 86"/>
          <p:cNvSpPr txBox="1"/>
          <p:nvPr/>
        </p:nvSpPr>
        <p:spPr>
          <a:xfrm>
            <a:off x="590560" y="1236239"/>
            <a:ext cx="1231427" cy="553998"/>
          </a:xfrm>
          <a:prstGeom prst="rect">
            <a:avLst/>
          </a:prstGeom>
          <a:noFill/>
        </p:spPr>
        <p:txBody>
          <a:bodyPr wrap="none" rtlCol="0">
            <a:spAutoFit/>
          </a:bodyPr>
          <a:lstStyle/>
          <a:p>
            <a:r>
              <a:rPr lang="en-US" sz="3000" i="1" dirty="0" err="1">
                <a:solidFill>
                  <a:schemeClr val="tx2"/>
                </a:solidFill>
              </a:rPr>
              <a:t>Fases</a:t>
            </a:r>
            <a:endParaRPr lang="en-US" sz="3000" i="1" dirty="0">
              <a:solidFill>
                <a:schemeClr val="tx2"/>
              </a:solidFill>
            </a:endParaRPr>
          </a:p>
        </p:txBody>
      </p:sp>
      <p:cxnSp>
        <p:nvCxnSpPr>
          <p:cNvPr id="7" name="Conector recto de flecha 6"/>
          <p:cNvCxnSpPr/>
          <p:nvPr/>
        </p:nvCxnSpPr>
        <p:spPr>
          <a:xfrm flipV="1">
            <a:off x="1767010" y="3917095"/>
            <a:ext cx="296562" cy="33363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8" name="Conector recto de flecha 7"/>
          <p:cNvCxnSpPr/>
          <p:nvPr/>
        </p:nvCxnSpPr>
        <p:spPr>
          <a:xfrm>
            <a:off x="1767010" y="4599460"/>
            <a:ext cx="296562" cy="38957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9" name="CuadroTexto 8"/>
          <p:cNvSpPr txBox="1"/>
          <p:nvPr/>
        </p:nvSpPr>
        <p:spPr>
          <a:xfrm>
            <a:off x="2215972" y="3664818"/>
            <a:ext cx="2669059" cy="646331"/>
          </a:xfrm>
          <a:prstGeom prst="rect">
            <a:avLst/>
          </a:prstGeom>
          <a:noFill/>
        </p:spPr>
        <p:txBody>
          <a:bodyPr wrap="square" rtlCol="0">
            <a:spAutoFit/>
          </a:bodyPr>
          <a:lstStyle/>
          <a:p>
            <a:r>
              <a:rPr lang="es-ES_tradnl" dirty="0"/>
              <a:t>Iniciación</a:t>
            </a:r>
            <a:r>
              <a:rPr lang="es-ES_tradnl" b="1" dirty="0"/>
              <a:t> </a:t>
            </a:r>
            <a:endParaRPr lang="es-ES_tradnl" dirty="0"/>
          </a:p>
          <a:p>
            <a:endParaRPr lang="es-ES_tradnl" dirty="0"/>
          </a:p>
        </p:txBody>
      </p:sp>
      <p:sp>
        <p:nvSpPr>
          <p:cNvPr id="10" name="CuadroTexto 9"/>
          <p:cNvSpPr txBox="1"/>
          <p:nvPr/>
        </p:nvSpPr>
        <p:spPr>
          <a:xfrm>
            <a:off x="2558581" y="4222574"/>
            <a:ext cx="1300356" cy="646331"/>
          </a:xfrm>
          <a:prstGeom prst="rect">
            <a:avLst/>
          </a:prstGeom>
          <a:noFill/>
        </p:spPr>
        <p:txBody>
          <a:bodyPr wrap="none" rtlCol="0">
            <a:spAutoFit/>
          </a:bodyPr>
          <a:lstStyle/>
          <a:p>
            <a:r>
              <a:rPr lang="es-ES_tradnl" dirty="0"/>
              <a:t>Instrucción</a:t>
            </a:r>
          </a:p>
          <a:p>
            <a:endParaRPr lang="es-ES_tradnl" dirty="0"/>
          </a:p>
        </p:txBody>
      </p:sp>
      <p:sp>
        <p:nvSpPr>
          <p:cNvPr id="11" name="CuadroTexto 10"/>
          <p:cNvSpPr txBox="1"/>
          <p:nvPr/>
        </p:nvSpPr>
        <p:spPr>
          <a:xfrm>
            <a:off x="2141830" y="4915654"/>
            <a:ext cx="1428853" cy="369332"/>
          </a:xfrm>
          <a:prstGeom prst="rect">
            <a:avLst/>
          </a:prstGeom>
          <a:noFill/>
        </p:spPr>
        <p:txBody>
          <a:bodyPr wrap="none" rtlCol="0">
            <a:spAutoFit/>
          </a:bodyPr>
          <a:lstStyle/>
          <a:p>
            <a:r>
              <a:rPr lang="es-ES_tradnl" dirty="0"/>
              <a:t>Terminación</a:t>
            </a:r>
          </a:p>
        </p:txBody>
      </p:sp>
      <p:cxnSp>
        <p:nvCxnSpPr>
          <p:cNvPr id="13" name="Conector recto de flecha 12"/>
          <p:cNvCxnSpPr/>
          <p:nvPr/>
        </p:nvCxnSpPr>
        <p:spPr>
          <a:xfrm>
            <a:off x="1940743" y="4413631"/>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113306015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a:t>
            </a:r>
            <a:br>
              <a:rPr lang="es-ES" dirty="0"/>
            </a:br>
            <a:endParaRPr lang="es-ES" dirty="0"/>
          </a:p>
        </p:txBody>
      </p:sp>
      <p:sp>
        <p:nvSpPr>
          <p:cNvPr id="5" name="Marcador de texto 4"/>
          <p:cNvSpPr>
            <a:spLocks noGrp="1"/>
          </p:cNvSpPr>
          <p:nvPr>
            <p:ph type="body" idx="1"/>
          </p:nvPr>
        </p:nvSpPr>
        <p:spPr>
          <a:xfrm>
            <a:off x="1331844" y="1741833"/>
            <a:ext cx="7169926" cy="1107624"/>
          </a:xfrm>
          <a:ln>
            <a:solidFill>
              <a:srgbClr val="FF0000"/>
            </a:solidFill>
          </a:ln>
          <a:effectLst>
            <a:outerShdw blurRad="50800" dist="38100" algn="l" rotWithShape="0">
              <a:prstClr val="black">
                <a:alpha val="40000"/>
              </a:prstClr>
            </a:outerShdw>
          </a:effectLst>
        </p:spPr>
        <p:txBody>
          <a:bodyPr/>
          <a:lstStyle/>
          <a:p>
            <a:r>
              <a:rPr lang="es-ES" sz="1400" dirty="0">
                <a:solidFill>
                  <a:srgbClr val="FF0000"/>
                </a:solidFill>
              </a:rPr>
              <a:t>¿QUÉ OCURRE CUANDO EL PRESUPUESTO DE EJECUCIÓN DE LA OBRA PREVISTA EN UN PROYECTO SE DESVÍA EN MÁS DE UN 20 POR CIENTO, TANTO POR EXCESO COMO POR DEFECTO, DEL COSTE REAL DE LA MISMA COMO CONSECUENCA DE ERRORES U OMISIONES IMPUBLES AL CONTRATISTA CONSULTOR?</a:t>
            </a:r>
          </a:p>
        </p:txBody>
      </p:sp>
      <p:sp>
        <p:nvSpPr>
          <p:cNvPr id="6" name="Marcador de contenido 5"/>
          <p:cNvSpPr>
            <a:spLocks noGrp="1"/>
          </p:cNvSpPr>
          <p:nvPr>
            <p:ph sz="half" idx="2"/>
          </p:nvPr>
        </p:nvSpPr>
        <p:spPr>
          <a:xfrm>
            <a:off x="1331844" y="3192236"/>
            <a:ext cx="7169926" cy="3175907"/>
          </a:xfrm>
        </p:spPr>
        <p:txBody>
          <a:bodyPr>
            <a:normAutofit lnSpcReduction="10000"/>
          </a:bodyPr>
          <a:lstStyle/>
          <a:p>
            <a:r>
              <a:rPr lang="es-ES" sz="1950" b="1" dirty="0"/>
              <a:t>ART. 315 LCSP</a:t>
            </a:r>
          </a:p>
          <a:p>
            <a:r>
              <a:rPr lang="es-ES" sz="1950" b="1" dirty="0"/>
              <a:t>Se minora el precio del contrato de elaboración del proyecto, en concepto de indemnización, en función del porcentaje de desviación, hasta un máximo equivalente a la mitad de aquel.</a:t>
            </a:r>
          </a:p>
          <a:p>
            <a:r>
              <a:rPr lang="es-ES" sz="1950" b="1" dirty="0"/>
              <a:t>Baremo de indemnización:</a:t>
            </a:r>
          </a:p>
          <a:p>
            <a:pPr lvl="1"/>
            <a:r>
              <a:rPr lang="es-ES" sz="1550" b="1" dirty="0"/>
              <a:t>Desviación de más de 20% menos 30%</a:t>
            </a:r>
            <a:r>
              <a:rPr lang="es-ES" sz="1550" b="1" dirty="0">
                <a:sym typeface="Wingdings" panose="05000000000000000000" pitchFamily="2" charset="2"/>
              </a:rPr>
              <a:t> indemnización el 30% del precio de adjudicación, IVA </a:t>
            </a:r>
            <a:r>
              <a:rPr lang="es-ES" sz="1550" b="1" dirty="0" err="1">
                <a:sym typeface="Wingdings" panose="05000000000000000000" pitchFamily="2" charset="2"/>
              </a:rPr>
              <a:t>excluído</a:t>
            </a:r>
            <a:r>
              <a:rPr lang="es-ES" sz="1550" b="1" dirty="0">
                <a:sym typeface="Wingdings" panose="05000000000000000000" pitchFamily="2" charset="2"/>
              </a:rPr>
              <a:t>.</a:t>
            </a:r>
          </a:p>
          <a:p>
            <a:pPr lvl="1"/>
            <a:r>
              <a:rPr lang="es-ES" sz="1550" b="1" dirty="0"/>
              <a:t>Desviación de más de 30% menos 40%</a:t>
            </a:r>
            <a:r>
              <a:rPr lang="es-ES" sz="1550" b="1" dirty="0">
                <a:sym typeface="Wingdings" panose="05000000000000000000" pitchFamily="2" charset="2"/>
              </a:rPr>
              <a:t> indemnización el 40% del precio de adjudicación, IVA excluido</a:t>
            </a:r>
            <a:r>
              <a:rPr lang="es-ES" sz="1550" b="1" dirty="0"/>
              <a:t> </a:t>
            </a:r>
          </a:p>
          <a:p>
            <a:pPr lvl="1"/>
            <a:r>
              <a:rPr lang="es-ES" sz="1550" b="1" dirty="0"/>
              <a:t>Desviación de más de 40%</a:t>
            </a:r>
            <a:r>
              <a:rPr lang="es-ES" sz="1550" b="1" dirty="0">
                <a:sym typeface="Wingdings" panose="05000000000000000000" pitchFamily="2" charset="2"/>
              </a:rPr>
              <a:t> indemnización el 50% del precio de adjudicación, IVA excluido</a:t>
            </a:r>
            <a:endParaRPr lang="es-ES" sz="1550" b="1" dirty="0"/>
          </a:p>
        </p:txBody>
      </p:sp>
    </p:spTree>
    <p:extLst>
      <p:ext uri="{BB962C8B-B14F-4D97-AF65-F5344CB8AC3E}">
        <p14:creationId xmlns:p14="http://schemas.microsoft.com/office/powerpoint/2010/main" val="418286712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17</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TextBox 86"/>
          <p:cNvSpPr txBox="1"/>
          <p:nvPr/>
        </p:nvSpPr>
        <p:spPr>
          <a:xfrm>
            <a:off x="590560" y="1236239"/>
            <a:ext cx="1784463" cy="553998"/>
          </a:xfrm>
          <a:prstGeom prst="rect">
            <a:avLst/>
          </a:prstGeom>
          <a:noFill/>
        </p:spPr>
        <p:txBody>
          <a:bodyPr wrap="none" rtlCol="0">
            <a:spAutoFit/>
          </a:bodyPr>
          <a:lstStyle/>
          <a:p>
            <a:r>
              <a:rPr lang="en-US" sz="3000" i="1" dirty="0" err="1">
                <a:solidFill>
                  <a:schemeClr val="tx2"/>
                </a:solidFill>
              </a:rPr>
              <a:t>Iniciación</a:t>
            </a:r>
            <a:endParaRPr lang="en-US" sz="3000" i="1" dirty="0">
              <a:solidFill>
                <a:schemeClr val="tx2"/>
              </a:solidFill>
            </a:endParaRPr>
          </a:p>
        </p:txBody>
      </p:sp>
      <p:cxnSp>
        <p:nvCxnSpPr>
          <p:cNvPr id="7" name="Conector recto de flecha 6"/>
          <p:cNvCxnSpPr/>
          <p:nvPr/>
        </p:nvCxnSpPr>
        <p:spPr>
          <a:xfrm flipV="1">
            <a:off x="1989436" y="2418084"/>
            <a:ext cx="374820" cy="166967"/>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8" name="Conector recto de flecha 7"/>
          <p:cNvCxnSpPr/>
          <p:nvPr/>
        </p:nvCxnSpPr>
        <p:spPr>
          <a:xfrm>
            <a:off x="1978669" y="2821719"/>
            <a:ext cx="385587" cy="156478"/>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9" name="CuadroTexto 8"/>
          <p:cNvSpPr txBox="1"/>
          <p:nvPr/>
        </p:nvSpPr>
        <p:spPr>
          <a:xfrm>
            <a:off x="2375023" y="2249588"/>
            <a:ext cx="4790309" cy="646331"/>
          </a:xfrm>
          <a:prstGeom prst="rect">
            <a:avLst/>
          </a:prstGeom>
          <a:noFill/>
        </p:spPr>
        <p:txBody>
          <a:bodyPr wrap="square" rtlCol="0">
            <a:spAutoFit/>
          </a:bodyPr>
          <a:lstStyle/>
          <a:p>
            <a:r>
              <a:rPr lang="es-ES_tradnl" dirty="0"/>
              <a:t>De </a:t>
            </a:r>
            <a:r>
              <a:rPr lang="es-ES_tradnl" b="1" dirty="0"/>
              <a:t>oficio</a:t>
            </a:r>
            <a:r>
              <a:rPr lang="es-ES_tradnl" dirty="0"/>
              <a:t> (art. 65 de la Ley 39/2015)</a:t>
            </a:r>
          </a:p>
          <a:p>
            <a:endParaRPr lang="es-ES_tradnl" dirty="0"/>
          </a:p>
        </p:txBody>
      </p:sp>
      <p:sp>
        <p:nvSpPr>
          <p:cNvPr id="11" name="CuadroTexto 10"/>
          <p:cNvSpPr txBox="1"/>
          <p:nvPr/>
        </p:nvSpPr>
        <p:spPr>
          <a:xfrm>
            <a:off x="2375023" y="2836726"/>
            <a:ext cx="6241902" cy="369332"/>
          </a:xfrm>
          <a:prstGeom prst="rect">
            <a:avLst/>
          </a:prstGeom>
          <a:noFill/>
        </p:spPr>
        <p:txBody>
          <a:bodyPr wrap="none" rtlCol="0">
            <a:spAutoFit/>
          </a:bodyPr>
          <a:lstStyle/>
          <a:p>
            <a:r>
              <a:rPr lang="es-ES_tradnl" b="1" dirty="0"/>
              <a:t>A solicitud del interesado </a:t>
            </a:r>
            <a:r>
              <a:rPr lang="es-ES_tradnl" dirty="0"/>
              <a:t> (artículo 67 de la Ley 39/2015)</a:t>
            </a:r>
          </a:p>
        </p:txBody>
      </p:sp>
      <p:sp>
        <p:nvSpPr>
          <p:cNvPr id="16" name="CuadroTexto 15"/>
          <p:cNvSpPr txBox="1"/>
          <p:nvPr/>
        </p:nvSpPr>
        <p:spPr>
          <a:xfrm>
            <a:off x="734993" y="2481148"/>
            <a:ext cx="1249060" cy="369332"/>
          </a:xfrm>
          <a:prstGeom prst="rect">
            <a:avLst/>
          </a:prstGeom>
          <a:noFill/>
        </p:spPr>
        <p:txBody>
          <a:bodyPr wrap="none" rtlCol="0">
            <a:spAutoFit/>
          </a:bodyPr>
          <a:lstStyle/>
          <a:p>
            <a:r>
              <a:rPr lang="es-ES_tradnl" b="1" dirty="0"/>
              <a:t>Iniciación</a:t>
            </a:r>
            <a:endParaRPr lang="es-ES_tradnl" dirty="0"/>
          </a:p>
        </p:txBody>
      </p:sp>
      <p:cxnSp>
        <p:nvCxnSpPr>
          <p:cNvPr id="12" name="Conector recto de flecha 11"/>
          <p:cNvCxnSpPr/>
          <p:nvPr/>
        </p:nvCxnSpPr>
        <p:spPr>
          <a:xfrm>
            <a:off x="1308119" y="2949388"/>
            <a:ext cx="0" cy="101301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8" name="Conector recto de flecha 17"/>
          <p:cNvCxnSpPr/>
          <p:nvPr/>
        </p:nvCxnSpPr>
        <p:spPr>
          <a:xfrm flipV="1">
            <a:off x="2117051" y="4211562"/>
            <a:ext cx="374820" cy="166967"/>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9" name="Conector recto de flecha 18"/>
          <p:cNvCxnSpPr/>
          <p:nvPr/>
        </p:nvCxnSpPr>
        <p:spPr>
          <a:xfrm>
            <a:off x="2106284" y="4734793"/>
            <a:ext cx="385587" cy="156478"/>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0" name="CuadroTexto 19"/>
          <p:cNvSpPr txBox="1"/>
          <p:nvPr/>
        </p:nvSpPr>
        <p:spPr>
          <a:xfrm>
            <a:off x="903716" y="4260162"/>
            <a:ext cx="797860" cy="646331"/>
          </a:xfrm>
          <a:prstGeom prst="rect">
            <a:avLst/>
          </a:prstGeom>
          <a:noFill/>
        </p:spPr>
        <p:txBody>
          <a:bodyPr wrap="square" rtlCol="0">
            <a:spAutoFit/>
          </a:bodyPr>
          <a:lstStyle/>
          <a:p>
            <a:r>
              <a:rPr lang="es-ES_tradnl" b="1" dirty="0"/>
              <a:t>1 año</a:t>
            </a:r>
          </a:p>
          <a:p>
            <a:endParaRPr lang="es-ES_tradnl" dirty="0"/>
          </a:p>
        </p:txBody>
      </p:sp>
      <p:sp>
        <p:nvSpPr>
          <p:cNvPr id="21" name="CuadroTexto 20"/>
          <p:cNvSpPr txBox="1"/>
          <p:nvPr/>
        </p:nvSpPr>
        <p:spPr>
          <a:xfrm>
            <a:off x="2581670" y="3973400"/>
            <a:ext cx="4790309" cy="646331"/>
          </a:xfrm>
          <a:prstGeom prst="rect">
            <a:avLst/>
          </a:prstGeom>
          <a:noFill/>
        </p:spPr>
        <p:txBody>
          <a:bodyPr wrap="square" rtlCol="0">
            <a:spAutoFit/>
          </a:bodyPr>
          <a:lstStyle/>
          <a:p>
            <a:r>
              <a:rPr lang="es-ES_tradnl" dirty="0"/>
              <a:t>art. 67 de la Ley 39/2015</a:t>
            </a:r>
          </a:p>
          <a:p>
            <a:endParaRPr lang="es-ES_tradnl" dirty="0"/>
          </a:p>
        </p:txBody>
      </p:sp>
      <p:sp>
        <p:nvSpPr>
          <p:cNvPr id="22" name="CuadroTexto 21"/>
          <p:cNvSpPr txBox="1"/>
          <p:nvPr/>
        </p:nvSpPr>
        <p:spPr>
          <a:xfrm>
            <a:off x="2581670" y="4695284"/>
            <a:ext cx="4790309" cy="646331"/>
          </a:xfrm>
          <a:prstGeom prst="rect">
            <a:avLst/>
          </a:prstGeom>
          <a:noFill/>
        </p:spPr>
        <p:txBody>
          <a:bodyPr wrap="square" rtlCol="0">
            <a:spAutoFit/>
          </a:bodyPr>
          <a:lstStyle/>
          <a:p>
            <a:r>
              <a:rPr lang="es-ES_tradnl" dirty="0"/>
              <a:t>art. 196.3 LCSP</a:t>
            </a:r>
          </a:p>
          <a:p>
            <a:endParaRPr lang="es-ES_tradnl" dirty="0"/>
          </a:p>
        </p:txBody>
      </p:sp>
      <p:sp>
        <p:nvSpPr>
          <p:cNvPr id="17" name="Elipse 16"/>
          <p:cNvSpPr/>
          <p:nvPr/>
        </p:nvSpPr>
        <p:spPr>
          <a:xfrm>
            <a:off x="685164" y="4073153"/>
            <a:ext cx="1245909" cy="809267"/>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extLst>
      <p:ext uri="{BB962C8B-B14F-4D97-AF65-F5344CB8AC3E}">
        <p14:creationId xmlns:p14="http://schemas.microsoft.com/office/powerpoint/2010/main" val="8599530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18</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TextBox 86"/>
          <p:cNvSpPr txBox="1"/>
          <p:nvPr/>
        </p:nvSpPr>
        <p:spPr>
          <a:xfrm>
            <a:off x="590560" y="1236239"/>
            <a:ext cx="1784463" cy="553998"/>
          </a:xfrm>
          <a:prstGeom prst="rect">
            <a:avLst/>
          </a:prstGeom>
          <a:noFill/>
        </p:spPr>
        <p:txBody>
          <a:bodyPr wrap="none" rtlCol="0">
            <a:spAutoFit/>
          </a:bodyPr>
          <a:lstStyle/>
          <a:p>
            <a:r>
              <a:rPr lang="en-US" sz="3000" i="1" dirty="0" err="1">
                <a:solidFill>
                  <a:schemeClr val="tx2"/>
                </a:solidFill>
              </a:rPr>
              <a:t>Iniciación</a:t>
            </a:r>
            <a:endParaRPr lang="en-US" sz="3000" i="1" dirty="0">
              <a:solidFill>
                <a:schemeClr val="tx2"/>
              </a:solidFill>
            </a:endParaRPr>
          </a:p>
        </p:txBody>
      </p:sp>
      <p:sp>
        <p:nvSpPr>
          <p:cNvPr id="9" name="CuadroTexto 8"/>
          <p:cNvSpPr txBox="1"/>
          <p:nvPr/>
        </p:nvSpPr>
        <p:spPr>
          <a:xfrm>
            <a:off x="1180677" y="3859689"/>
            <a:ext cx="2517794" cy="369332"/>
          </a:xfrm>
          <a:prstGeom prst="rect">
            <a:avLst/>
          </a:prstGeom>
          <a:noFill/>
        </p:spPr>
        <p:txBody>
          <a:bodyPr wrap="square" rtlCol="0">
            <a:spAutoFit/>
          </a:bodyPr>
          <a:lstStyle/>
          <a:p>
            <a:pPr algn="just"/>
            <a:r>
              <a:rPr lang="es-ES_tradnl"/>
              <a:t>Descripción lesión</a:t>
            </a:r>
            <a:endParaRPr lang="es-ES_tradnl" dirty="0"/>
          </a:p>
        </p:txBody>
      </p:sp>
      <p:sp>
        <p:nvSpPr>
          <p:cNvPr id="11" name="CuadroTexto 10"/>
          <p:cNvSpPr txBox="1"/>
          <p:nvPr/>
        </p:nvSpPr>
        <p:spPr>
          <a:xfrm>
            <a:off x="2145505" y="4950347"/>
            <a:ext cx="2569934" cy="369332"/>
          </a:xfrm>
          <a:prstGeom prst="rect">
            <a:avLst/>
          </a:prstGeom>
          <a:noFill/>
        </p:spPr>
        <p:txBody>
          <a:bodyPr wrap="none" rtlCol="0">
            <a:spAutoFit/>
          </a:bodyPr>
          <a:lstStyle/>
          <a:p>
            <a:r>
              <a:rPr lang="es-ES_tradnl" dirty="0"/>
              <a:t>Relación de causalidad</a:t>
            </a:r>
          </a:p>
        </p:txBody>
      </p:sp>
      <p:sp>
        <p:nvSpPr>
          <p:cNvPr id="16" name="CuadroTexto 15"/>
          <p:cNvSpPr txBox="1"/>
          <p:nvPr/>
        </p:nvSpPr>
        <p:spPr>
          <a:xfrm>
            <a:off x="2756023" y="2509788"/>
            <a:ext cx="3736920" cy="923330"/>
          </a:xfrm>
          <a:prstGeom prst="rect">
            <a:avLst/>
          </a:prstGeom>
          <a:noFill/>
        </p:spPr>
        <p:txBody>
          <a:bodyPr wrap="none" rtlCol="0">
            <a:spAutoFit/>
          </a:bodyPr>
          <a:lstStyle/>
          <a:p>
            <a:pPr algn="ctr"/>
            <a:r>
              <a:rPr lang="es-ES_tradnl" b="1" dirty="0"/>
              <a:t>Requisitos formales SOLICITUD</a:t>
            </a:r>
          </a:p>
          <a:p>
            <a:pPr algn="ctr"/>
            <a:r>
              <a:rPr lang="es-ES_tradnl" dirty="0"/>
              <a:t>arts. 61.4 y 67.2 de la Ley 39/2015</a:t>
            </a:r>
          </a:p>
          <a:p>
            <a:pPr algn="ctr"/>
            <a:endParaRPr lang="es-ES_tradnl" dirty="0"/>
          </a:p>
        </p:txBody>
      </p:sp>
      <p:cxnSp>
        <p:nvCxnSpPr>
          <p:cNvPr id="12" name="Conector recto de flecha 11"/>
          <p:cNvCxnSpPr/>
          <p:nvPr/>
        </p:nvCxnSpPr>
        <p:spPr>
          <a:xfrm flipH="1">
            <a:off x="2826223" y="3252640"/>
            <a:ext cx="428885" cy="453077"/>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3" name="Conector recto de flecha 12"/>
          <p:cNvCxnSpPr/>
          <p:nvPr/>
        </p:nvCxnSpPr>
        <p:spPr>
          <a:xfrm>
            <a:off x="5817770" y="3252640"/>
            <a:ext cx="428400" cy="4536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8" name="Conector recto de flecha 17"/>
          <p:cNvCxnSpPr/>
          <p:nvPr/>
        </p:nvCxnSpPr>
        <p:spPr>
          <a:xfrm flipH="1">
            <a:off x="3537825" y="3252640"/>
            <a:ext cx="537679" cy="1480275"/>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9" name="Conector recto de flecha 18"/>
          <p:cNvCxnSpPr/>
          <p:nvPr/>
        </p:nvCxnSpPr>
        <p:spPr>
          <a:xfrm>
            <a:off x="4903478" y="3284077"/>
            <a:ext cx="667519" cy="148654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0" name="CuadroTexto 19"/>
          <p:cNvSpPr txBox="1"/>
          <p:nvPr/>
        </p:nvSpPr>
        <p:spPr>
          <a:xfrm>
            <a:off x="4999675" y="4947245"/>
            <a:ext cx="2492990" cy="369332"/>
          </a:xfrm>
          <a:prstGeom prst="rect">
            <a:avLst/>
          </a:prstGeom>
          <a:noFill/>
        </p:spPr>
        <p:txBody>
          <a:bodyPr wrap="none" rtlCol="0">
            <a:spAutoFit/>
          </a:bodyPr>
          <a:lstStyle/>
          <a:p>
            <a:r>
              <a:rPr lang="es-ES_tradnl" dirty="0"/>
              <a:t>Evaluación económica</a:t>
            </a:r>
          </a:p>
        </p:txBody>
      </p:sp>
      <p:sp>
        <p:nvSpPr>
          <p:cNvPr id="21" name="CuadroTexto 20"/>
          <p:cNvSpPr txBox="1"/>
          <p:nvPr/>
        </p:nvSpPr>
        <p:spPr>
          <a:xfrm>
            <a:off x="5930504" y="3859689"/>
            <a:ext cx="1210588" cy="369332"/>
          </a:xfrm>
          <a:prstGeom prst="rect">
            <a:avLst/>
          </a:prstGeom>
          <a:noFill/>
        </p:spPr>
        <p:txBody>
          <a:bodyPr wrap="none" rtlCol="0">
            <a:spAutoFit/>
          </a:bodyPr>
          <a:lstStyle/>
          <a:p>
            <a:r>
              <a:rPr lang="es-ES_tradnl" dirty="0"/>
              <a:t>Momento </a:t>
            </a:r>
          </a:p>
        </p:txBody>
      </p:sp>
      <p:sp>
        <p:nvSpPr>
          <p:cNvPr id="17" name="Rectángulo 16"/>
          <p:cNvSpPr/>
          <p:nvPr/>
        </p:nvSpPr>
        <p:spPr>
          <a:xfrm>
            <a:off x="1130573" y="3834699"/>
            <a:ext cx="2128491" cy="489675"/>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2" name="Rectángulo 21"/>
          <p:cNvSpPr/>
          <p:nvPr/>
        </p:nvSpPr>
        <p:spPr>
          <a:xfrm>
            <a:off x="2145505" y="4874105"/>
            <a:ext cx="2569934" cy="566504"/>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4" name="Rectángulo 23"/>
          <p:cNvSpPr/>
          <p:nvPr/>
        </p:nvSpPr>
        <p:spPr>
          <a:xfrm>
            <a:off x="4975981" y="4873964"/>
            <a:ext cx="2514583" cy="566504"/>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5" name="Rectángulo 24"/>
          <p:cNvSpPr/>
          <p:nvPr/>
        </p:nvSpPr>
        <p:spPr>
          <a:xfrm>
            <a:off x="5758887" y="3822623"/>
            <a:ext cx="1457361" cy="489675"/>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extLst>
      <p:ext uri="{BB962C8B-B14F-4D97-AF65-F5344CB8AC3E}">
        <p14:creationId xmlns:p14="http://schemas.microsoft.com/office/powerpoint/2010/main" val="896086409"/>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19</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TextBox 86"/>
          <p:cNvSpPr txBox="1"/>
          <p:nvPr/>
        </p:nvSpPr>
        <p:spPr>
          <a:xfrm>
            <a:off x="590560" y="1236239"/>
            <a:ext cx="1784463" cy="553998"/>
          </a:xfrm>
          <a:prstGeom prst="rect">
            <a:avLst/>
          </a:prstGeom>
          <a:noFill/>
        </p:spPr>
        <p:txBody>
          <a:bodyPr wrap="none" rtlCol="0">
            <a:spAutoFit/>
          </a:bodyPr>
          <a:lstStyle/>
          <a:p>
            <a:r>
              <a:rPr lang="en-US" sz="3000" i="1" dirty="0" err="1">
                <a:solidFill>
                  <a:schemeClr val="tx2"/>
                </a:solidFill>
              </a:rPr>
              <a:t>Iniciación</a:t>
            </a:r>
            <a:endParaRPr lang="en-US" sz="3000" i="1" dirty="0">
              <a:solidFill>
                <a:schemeClr val="tx2"/>
              </a:solidFill>
            </a:endParaRPr>
          </a:p>
        </p:txBody>
      </p:sp>
      <p:sp>
        <p:nvSpPr>
          <p:cNvPr id="9" name="CuadroTexto 8"/>
          <p:cNvSpPr txBox="1"/>
          <p:nvPr/>
        </p:nvSpPr>
        <p:spPr>
          <a:xfrm>
            <a:off x="590560" y="5026804"/>
            <a:ext cx="7503116" cy="923330"/>
          </a:xfrm>
          <a:prstGeom prst="rect">
            <a:avLst/>
          </a:prstGeom>
          <a:noFill/>
        </p:spPr>
        <p:txBody>
          <a:bodyPr wrap="square" rtlCol="0">
            <a:spAutoFit/>
          </a:bodyPr>
          <a:lstStyle/>
          <a:p>
            <a:r>
              <a:rPr lang="es-ES_tradnl" dirty="0"/>
              <a:t>Aunque no se personasen en plazo         la instrucción seguirá su curso.</a:t>
            </a:r>
          </a:p>
          <a:p>
            <a:endParaRPr lang="es-ES_tradnl" dirty="0"/>
          </a:p>
          <a:p>
            <a:endParaRPr lang="es-ES_tradnl" dirty="0"/>
          </a:p>
        </p:txBody>
      </p:sp>
      <p:sp>
        <p:nvSpPr>
          <p:cNvPr id="16" name="CuadroTexto 15"/>
          <p:cNvSpPr txBox="1"/>
          <p:nvPr/>
        </p:nvSpPr>
        <p:spPr>
          <a:xfrm>
            <a:off x="590560" y="2259743"/>
            <a:ext cx="7850226" cy="1477328"/>
          </a:xfrm>
          <a:prstGeom prst="rect">
            <a:avLst/>
          </a:prstGeom>
          <a:noFill/>
        </p:spPr>
        <p:txBody>
          <a:bodyPr wrap="none" rtlCol="0">
            <a:spAutoFit/>
          </a:bodyPr>
          <a:lstStyle/>
          <a:p>
            <a:r>
              <a:rPr lang="es-ES_tradnl" dirty="0"/>
              <a:t>El acuerdo de iniciación </a:t>
            </a:r>
            <a:r>
              <a:rPr lang="es-ES_tradnl" b="1" dirty="0"/>
              <a:t>se notificará a los ''presuntamente lesionados'’</a:t>
            </a:r>
          </a:p>
          <a:p>
            <a:pPr algn="ctr"/>
            <a:r>
              <a:rPr lang="es-ES_tradnl" dirty="0"/>
              <a:t>(artículo 65 Ley 39/2015) </a:t>
            </a:r>
          </a:p>
          <a:p>
            <a:endParaRPr lang="es-ES_tradnl" b="1" dirty="0"/>
          </a:p>
          <a:p>
            <a:r>
              <a:rPr lang="es-ES_tradnl" b="1" dirty="0"/>
              <a:t>  </a:t>
            </a:r>
            <a:endParaRPr lang="es-ES_tradnl" dirty="0"/>
          </a:p>
          <a:p>
            <a:pPr algn="ctr"/>
            <a:endParaRPr lang="es-ES_tradnl" dirty="0"/>
          </a:p>
        </p:txBody>
      </p:sp>
      <p:cxnSp>
        <p:nvCxnSpPr>
          <p:cNvPr id="13" name="Conector recto de flecha 12"/>
          <p:cNvCxnSpPr/>
          <p:nvPr/>
        </p:nvCxnSpPr>
        <p:spPr>
          <a:xfrm>
            <a:off x="4420326" y="5225816"/>
            <a:ext cx="298825"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7" name="Conector recto de flecha 16"/>
          <p:cNvCxnSpPr/>
          <p:nvPr/>
        </p:nvCxnSpPr>
        <p:spPr>
          <a:xfrm>
            <a:off x="4590850" y="3130382"/>
            <a:ext cx="0" cy="464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2" name="CuadroTexto 21"/>
          <p:cNvSpPr txBox="1"/>
          <p:nvPr/>
        </p:nvSpPr>
        <p:spPr>
          <a:xfrm>
            <a:off x="1796778" y="3741315"/>
            <a:ext cx="5844746" cy="646331"/>
          </a:xfrm>
          <a:prstGeom prst="rect">
            <a:avLst/>
          </a:prstGeom>
          <a:noFill/>
        </p:spPr>
        <p:txBody>
          <a:bodyPr wrap="square" rtlCol="0">
            <a:spAutoFit/>
          </a:bodyPr>
          <a:lstStyle/>
          <a:p>
            <a:pPr algn="ctr"/>
            <a:r>
              <a:rPr lang="es-ES_tradnl" b="1" dirty="0"/>
              <a:t>alegaciones (10 días)</a:t>
            </a:r>
            <a:endParaRPr lang="es-ES_tradnl" dirty="0"/>
          </a:p>
          <a:p>
            <a:pPr algn="ctr"/>
            <a:r>
              <a:rPr lang="es-ES_tradnl" dirty="0"/>
              <a:t> </a:t>
            </a:r>
          </a:p>
        </p:txBody>
      </p:sp>
    </p:spTree>
    <p:extLst>
      <p:ext uri="{BB962C8B-B14F-4D97-AF65-F5344CB8AC3E}">
        <p14:creationId xmlns:p14="http://schemas.microsoft.com/office/powerpoint/2010/main" val="2029477411"/>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20</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TextBox 86"/>
          <p:cNvSpPr txBox="1"/>
          <p:nvPr/>
        </p:nvSpPr>
        <p:spPr>
          <a:xfrm>
            <a:off x="590560" y="1236239"/>
            <a:ext cx="2042547" cy="553998"/>
          </a:xfrm>
          <a:prstGeom prst="rect">
            <a:avLst/>
          </a:prstGeom>
          <a:noFill/>
        </p:spPr>
        <p:txBody>
          <a:bodyPr wrap="none" rtlCol="0">
            <a:spAutoFit/>
          </a:bodyPr>
          <a:lstStyle/>
          <a:p>
            <a:r>
              <a:rPr lang="en-US" sz="3000" i="1" dirty="0" err="1">
                <a:solidFill>
                  <a:schemeClr val="tx2"/>
                </a:solidFill>
              </a:rPr>
              <a:t>Instrucción</a:t>
            </a:r>
            <a:endParaRPr lang="en-US" sz="3000" i="1" dirty="0">
              <a:solidFill>
                <a:schemeClr val="tx2"/>
              </a:solidFill>
            </a:endParaRPr>
          </a:p>
        </p:txBody>
      </p:sp>
      <p:sp>
        <p:nvSpPr>
          <p:cNvPr id="11" name="Rectángulo 10"/>
          <p:cNvSpPr/>
          <p:nvPr/>
        </p:nvSpPr>
        <p:spPr>
          <a:xfrm>
            <a:off x="308920" y="2008311"/>
            <a:ext cx="8439664" cy="646331"/>
          </a:xfrm>
          <a:prstGeom prst="rect">
            <a:avLst/>
          </a:prstGeom>
        </p:spPr>
        <p:txBody>
          <a:bodyPr wrap="square">
            <a:spAutoFit/>
          </a:bodyPr>
          <a:lstStyle/>
          <a:p>
            <a:pPr algn="just"/>
            <a:r>
              <a:rPr lang="es-ES_tradnl" dirty="0"/>
              <a:t> </a:t>
            </a:r>
            <a:br>
              <a:rPr lang="es-ES_tradnl" dirty="0"/>
            </a:br>
            <a:endParaRPr lang="es-ES_tradnl" dirty="0"/>
          </a:p>
        </p:txBody>
      </p:sp>
      <p:sp>
        <p:nvSpPr>
          <p:cNvPr id="7" name="CuadroTexto 6"/>
          <p:cNvSpPr txBox="1"/>
          <p:nvPr/>
        </p:nvSpPr>
        <p:spPr>
          <a:xfrm>
            <a:off x="869576" y="3411514"/>
            <a:ext cx="2537012" cy="369332"/>
          </a:xfrm>
          <a:prstGeom prst="rect">
            <a:avLst/>
          </a:prstGeom>
          <a:noFill/>
        </p:spPr>
        <p:txBody>
          <a:bodyPr wrap="square" rtlCol="0">
            <a:spAutoFit/>
          </a:bodyPr>
          <a:lstStyle/>
          <a:p>
            <a:r>
              <a:rPr lang="es-ES_tradnl" b="1" dirty="0"/>
              <a:t>81 de la Ley 39/2015</a:t>
            </a:r>
            <a:endParaRPr lang="es-ES_tradnl" dirty="0"/>
          </a:p>
        </p:txBody>
      </p:sp>
      <p:cxnSp>
        <p:nvCxnSpPr>
          <p:cNvPr id="8" name="Conector recto de flecha 7"/>
          <p:cNvCxnSpPr/>
          <p:nvPr/>
        </p:nvCxnSpPr>
        <p:spPr>
          <a:xfrm flipV="1">
            <a:off x="3286465" y="2899919"/>
            <a:ext cx="505710" cy="51159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9" name="Conector recto de flecha 8"/>
          <p:cNvCxnSpPr/>
          <p:nvPr/>
        </p:nvCxnSpPr>
        <p:spPr>
          <a:xfrm>
            <a:off x="3286465" y="3754062"/>
            <a:ext cx="636800" cy="495725"/>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0" name="CuadroTexto 9"/>
          <p:cNvSpPr txBox="1"/>
          <p:nvPr/>
        </p:nvSpPr>
        <p:spPr>
          <a:xfrm>
            <a:off x="3923265" y="2510950"/>
            <a:ext cx="4790309" cy="646331"/>
          </a:xfrm>
          <a:prstGeom prst="rect">
            <a:avLst/>
          </a:prstGeom>
          <a:noFill/>
        </p:spPr>
        <p:txBody>
          <a:bodyPr wrap="square" rtlCol="0">
            <a:spAutoFit/>
          </a:bodyPr>
          <a:lstStyle/>
          <a:p>
            <a:r>
              <a:rPr lang="es-ES_tradnl" b="1" dirty="0"/>
              <a:t>será preceptivo solicitar informe al servicio (10 días)</a:t>
            </a:r>
            <a:endParaRPr lang="es-ES_tradnl" dirty="0"/>
          </a:p>
        </p:txBody>
      </p:sp>
      <p:sp>
        <p:nvSpPr>
          <p:cNvPr id="12" name="CuadroTexto 11"/>
          <p:cNvSpPr txBox="1"/>
          <p:nvPr/>
        </p:nvSpPr>
        <p:spPr>
          <a:xfrm>
            <a:off x="4065852" y="4011541"/>
            <a:ext cx="4790309" cy="1200329"/>
          </a:xfrm>
          <a:prstGeom prst="rect">
            <a:avLst/>
          </a:prstGeom>
          <a:noFill/>
        </p:spPr>
        <p:txBody>
          <a:bodyPr wrap="square" rtlCol="0">
            <a:spAutoFit/>
          </a:bodyPr>
          <a:lstStyle/>
          <a:p>
            <a:r>
              <a:rPr lang="es-ES_tradnl" dirty="0"/>
              <a:t>cuantía igual o superior a </a:t>
            </a:r>
            <a:r>
              <a:rPr lang="es-ES_tradnl" b="1" dirty="0"/>
              <a:t>50.000 euros </a:t>
            </a:r>
            <a:r>
              <a:rPr lang="es-ES_tradnl" dirty="0"/>
              <a:t>preceptivo un dictamen del </a:t>
            </a:r>
            <a:r>
              <a:rPr lang="es-ES_tradnl" b="1" dirty="0"/>
              <a:t>Consejo de Estado.</a:t>
            </a:r>
          </a:p>
          <a:p>
            <a:r>
              <a:rPr lang="es-ES_tradnl" b="1" dirty="0"/>
              <a:t>*CCAA</a:t>
            </a:r>
            <a:endParaRPr lang="es-ES_tradnl" dirty="0"/>
          </a:p>
        </p:txBody>
      </p:sp>
    </p:spTree>
    <p:extLst>
      <p:ext uri="{BB962C8B-B14F-4D97-AF65-F5344CB8AC3E}">
        <p14:creationId xmlns:p14="http://schemas.microsoft.com/office/powerpoint/2010/main" val="2045225804"/>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21</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TextBox 86"/>
          <p:cNvSpPr txBox="1"/>
          <p:nvPr/>
        </p:nvSpPr>
        <p:spPr>
          <a:xfrm>
            <a:off x="590560" y="1236239"/>
            <a:ext cx="2042547" cy="553998"/>
          </a:xfrm>
          <a:prstGeom prst="rect">
            <a:avLst/>
          </a:prstGeom>
          <a:noFill/>
        </p:spPr>
        <p:txBody>
          <a:bodyPr wrap="none" rtlCol="0">
            <a:spAutoFit/>
          </a:bodyPr>
          <a:lstStyle/>
          <a:p>
            <a:r>
              <a:rPr lang="en-US" sz="3000" i="1" dirty="0" err="1">
                <a:solidFill>
                  <a:schemeClr val="tx2"/>
                </a:solidFill>
              </a:rPr>
              <a:t>Instrucción</a:t>
            </a:r>
            <a:endParaRPr lang="en-US" sz="3000" i="1" dirty="0">
              <a:solidFill>
                <a:schemeClr val="tx2"/>
              </a:solidFill>
            </a:endParaRPr>
          </a:p>
        </p:txBody>
      </p:sp>
      <p:sp>
        <p:nvSpPr>
          <p:cNvPr id="11" name="Rectángulo 10"/>
          <p:cNvSpPr/>
          <p:nvPr/>
        </p:nvSpPr>
        <p:spPr>
          <a:xfrm>
            <a:off x="590560" y="2705794"/>
            <a:ext cx="7704742" cy="923330"/>
          </a:xfrm>
          <a:prstGeom prst="rect">
            <a:avLst/>
          </a:prstGeom>
        </p:spPr>
        <p:txBody>
          <a:bodyPr wrap="square">
            <a:spAutoFit/>
          </a:bodyPr>
          <a:lstStyle/>
          <a:p>
            <a:pPr algn="just"/>
            <a:endParaRPr lang="es-ES_tradnl" dirty="0"/>
          </a:p>
          <a:p>
            <a:pPr algn="ctr"/>
            <a:br>
              <a:rPr lang="es-ES_tradnl" dirty="0"/>
            </a:br>
            <a:r>
              <a:rPr lang="es-ES_tradnl" b="1" dirty="0"/>
              <a:t>Obligatorio </a:t>
            </a:r>
            <a:r>
              <a:rPr lang="es-ES_tradnl" dirty="0"/>
              <a:t>el trámite de audiencia al </a:t>
            </a:r>
            <a:r>
              <a:rPr lang="es-ES_tradnl" b="1" dirty="0"/>
              <a:t>contratista</a:t>
            </a:r>
            <a:r>
              <a:rPr lang="es-ES_tradnl" dirty="0"/>
              <a:t> (82 Ley 39/2015).</a:t>
            </a:r>
          </a:p>
        </p:txBody>
      </p:sp>
      <p:sp>
        <p:nvSpPr>
          <p:cNvPr id="7" name="CuadroTexto 6"/>
          <p:cNvSpPr txBox="1"/>
          <p:nvPr/>
        </p:nvSpPr>
        <p:spPr>
          <a:xfrm>
            <a:off x="3098094" y="2397155"/>
            <a:ext cx="2467407" cy="369332"/>
          </a:xfrm>
          <a:prstGeom prst="rect">
            <a:avLst/>
          </a:prstGeom>
          <a:noFill/>
        </p:spPr>
        <p:txBody>
          <a:bodyPr wrap="square" rtlCol="0">
            <a:spAutoFit/>
          </a:bodyPr>
          <a:lstStyle/>
          <a:p>
            <a:r>
              <a:rPr lang="es-ES_tradnl" b="1" dirty="0"/>
              <a:t>Trámite de audiencia</a:t>
            </a:r>
            <a:endParaRPr lang="es-ES_tradnl" dirty="0"/>
          </a:p>
        </p:txBody>
      </p:sp>
      <p:sp>
        <p:nvSpPr>
          <p:cNvPr id="8" name="Rectángulo 7"/>
          <p:cNvSpPr/>
          <p:nvPr/>
        </p:nvSpPr>
        <p:spPr>
          <a:xfrm>
            <a:off x="742960" y="3671404"/>
            <a:ext cx="7704742" cy="1200329"/>
          </a:xfrm>
          <a:prstGeom prst="rect">
            <a:avLst/>
          </a:prstGeom>
        </p:spPr>
        <p:txBody>
          <a:bodyPr wrap="square">
            <a:spAutoFit/>
          </a:bodyPr>
          <a:lstStyle/>
          <a:p>
            <a:pPr algn="just"/>
            <a:endParaRPr lang="es-ES_tradnl" dirty="0"/>
          </a:p>
          <a:p>
            <a:pPr algn="just"/>
            <a:br>
              <a:rPr lang="es-ES_tradnl" dirty="0"/>
            </a:br>
            <a:r>
              <a:rPr lang="es-ES_tradnl" b="1" dirty="0"/>
              <a:t>Fin</a:t>
            </a:r>
            <a:r>
              <a:rPr lang="es-ES_tradnl" dirty="0"/>
              <a:t> trámite de audiencia:  </a:t>
            </a:r>
            <a:r>
              <a:rPr lang="es-ES_tradnl" b="1" dirty="0"/>
              <a:t>propuesta de acuerdo</a:t>
            </a:r>
            <a:r>
              <a:rPr lang="es-ES_tradnl" dirty="0"/>
              <a:t> en 10 días (remisión al competente para resolver)</a:t>
            </a:r>
          </a:p>
        </p:txBody>
      </p:sp>
      <p:cxnSp>
        <p:nvCxnSpPr>
          <p:cNvPr id="9" name="Conector recto de flecha 8"/>
          <p:cNvCxnSpPr/>
          <p:nvPr/>
        </p:nvCxnSpPr>
        <p:spPr>
          <a:xfrm>
            <a:off x="4339839" y="2766487"/>
            <a:ext cx="0" cy="464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0" name="Conector recto de flecha 9"/>
          <p:cNvCxnSpPr/>
          <p:nvPr/>
        </p:nvCxnSpPr>
        <p:spPr>
          <a:xfrm>
            <a:off x="4339839" y="3671404"/>
            <a:ext cx="0" cy="464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24686159"/>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22</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TextBox 86"/>
          <p:cNvSpPr txBox="1"/>
          <p:nvPr/>
        </p:nvSpPr>
        <p:spPr>
          <a:xfrm>
            <a:off x="590560" y="1236239"/>
            <a:ext cx="2262414" cy="553998"/>
          </a:xfrm>
          <a:prstGeom prst="rect">
            <a:avLst/>
          </a:prstGeom>
          <a:noFill/>
        </p:spPr>
        <p:txBody>
          <a:bodyPr wrap="none" rtlCol="0">
            <a:spAutoFit/>
          </a:bodyPr>
          <a:lstStyle/>
          <a:p>
            <a:r>
              <a:rPr lang="en-US" sz="3000" i="1" dirty="0" err="1">
                <a:solidFill>
                  <a:schemeClr val="tx2"/>
                </a:solidFill>
              </a:rPr>
              <a:t>Terminación</a:t>
            </a:r>
            <a:endParaRPr lang="en-US" sz="3000" i="1" dirty="0">
              <a:solidFill>
                <a:schemeClr val="tx2"/>
              </a:solidFill>
            </a:endParaRPr>
          </a:p>
        </p:txBody>
      </p:sp>
      <p:sp>
        <p:nvSpPr>
          <p:cNvPr id="7" name="Rectángulo 6"/>
          <p:cNvSpPr/>
          <p:nvPr/>
        </p:nvSpPr>
        <p:spPr>
          <a:xfrm>
            <a:off x="856534" y="1974349"/>
            <a:ext cx="7451125" cy="3970318"/>
          </a:xfrm>
          <a:prstGeom prst="rect">
            <a:avLst/>
          </a:prstGeom>
        </p:spPr>
        <p:txBody>
          <a:bodyPr wrap="square">
            <a:spAutoFit/>
          </a:bodyPr>
          <a:lstStyle/>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r>
              <a:rPr lang="es-ES_tradnl" dirty="0"/>
              <a:t>Dicha resolución, pone </a:t>
            </a:r>
            <a:r>
              <a:rPr lang="es-ES_tradnl" b="1" dirty="0"/>
              <a:t>fin a la vía administrativa</a:t>
            </a:r>
            <a:r>
              <a:rPr lang="es-ES_tradnl" dirty="0"/>
              <a:t> (art. 114 de la Ley 39/2015).</a:t>
            </a:r>
          </a:p>
        </p:txBody>
      </p:sp>
      <p:sp>
        <p:nvSpPr>
          <p:cNvPr id="8" name="CuadroTexto 7"/>
          <p:cNvSpPr txBox="1"/>
          <p:nvPr/>
        </p:nvSpPr>
        <p:spPr>
          <a:xfrm>
            <a:off x="856534" y="3331211"/>
            <a:ext cx="2669059" cy="646331"/>
          </a:xfrm>
          <a:prstGeom prst="rect">
            <a:avLst/>
          </a:prstGeom>
          <a:noFill/>
        </p:spPr>
        <p:txBody>
          <a:bodyPr wrap="square" rtlCol="0">
            <a:spAutoFit/>
          </a:bodyPr>
          <a:lstStyle/>
          <a:p>
            <a:r>
              <a:rPr lang="es-ES_tradnl" b="1" dirty="0"/>
              <a:t>Resolución </a:t>
            </a:r>
          </a:p>
          <a:p>
            <a:endParaRPr lang="es-ES_tradnl" dirty="0"/>
          </a:p>
        </p:txBody>
      </p:sp>
      <p:cxnSp>
        <p:nvCxnSpPr>
          <p:cNvPr id="9" name="Conector recto de flecha 8"/>
          <p:cNvCxnSpPr/>
          <p:nvPr/>
        </p:nvCxnSpPr>
        <p:spPr>
          <a:xfrm flipV="1">
            <a:off x="2259850" y="2961695"/>
            <a:ext cx="296562" cy="33363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0" name="Conector recto de flecha 9"/>
          <p:cNvCxnSpPr/>
          <p:nvPr/>
        </p:nvCxnSpPr>
        <p:spPr>
          <a:xfrm>
            <a:off x="2429204" y="3553021"/>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1" name="Conector recto de flecha 10"/>
          <p:cNvCxnSpPr/>
          <p:nvPr/>
        </p:nvCxnSpPr>
        <p:spPr>
          <a:xfrm>
            <a:off x="2259850" y="3863078"/>
            <a:ext cx="296562" cy="38957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3" name="CuadroTexto 12"/>
          <p:cNvSpPr txBox="1"/>
          <p:nvPr/>
        </p:nvSpPr>
        <p:spPr>
          <a:xfrm>
            <a:off x="2770007" y="2441398"/>
            <a:ext cx="5324056" cy="923330"/>
          </a:xfrm>
          <a:prstGeom prst="rect">
            <a:avLst/>
          </a:prstGeom>
          <a:noFill/>
        </p:spPr>
        <p:txBody>
          <a:bodyPr wrap="square" rtlCol="0">
            <a:spAutoFit/>
          </a:bodyPr>
          <a:lstStyle/>
          <a:p>
            <a:r>
              <a:rPr lang="es-ES_tradnl" dirty="0"/>
              <a:t>motivada con sucinta referencia de hechos y fundamentos de derecho  (35 Ley 39/2015)</a:t>
            </a:r>
          </a:p>
          <a:p>
            <a:endParaRPr lang="es-ES_tradnl" dirty="0"/>
          </a:p>
        </p:txBody>
      </p:sp>
      <p:sp>
        <p:nvSpPr>
          <p:cNvPr id="16" name="CuadroTexto 15"/>
          <p:cNvSpPr txBox="1"/>
          <p:nvPr/>
        </p:nvSpPr>
        <p:spPr>
          <a:xfrm>
            <a:off x="3053737" y="3364728"/>
            <a:ext cx="4826731" cy="646331"/>
          </a:xfrm>
          <a:prstGeom prst="rect">
            <a:avLst/>
          </a:prstGeom>
          <a:noFill/>
        </p:spPr>
        <p:txBody>
          <a:bodyPr wrap="square" rtlCol="0">
            <a:spAutoFit/>
          </a:bodyPr>
          <a:lstStyle/>
          <a:p>
            <a:r>
              <a:rPr lang="es-ES_tradnl" dirty="0"/>
              <a:t>existencia o no de la relación de causalidad </a:t>
            </a:r>
            <a:r>
              <a:rPr lang="es-ES_tradnl" b="1" dirty="0"/>
              <a:t> </a:t>
            </a:r>
            <a:endParaRPr lang="es-ES_tradnl" dirty="0"/>
          </a:p>
          <a:p>
            <a:endParaRPr lang="es-ES_tradnl" dirty="0"/>
          </a:p>
        </p:txBody>
      </p:sp>
      <p:sp>
        <p:nvSpPr>
          <p:cNvPr id="17" name="CuadroTexto 16"/>
          <p:cNvSpPr txBox="1"/>
          <p:nvPr/>
        </p:nvSpPr>
        <p:spPr>
          <a:xfrm>
            <a:off x="2852974" y="4138189"/>
            <a:ext cx="4793774" cy="646331"/>
          </a:xfrm>
          <a:prstGeom prst="rect">
            <a:avLst/>
          </a:prstGeom>
          <a:noFill/>
        </p:spPr>
        <p:txBody>
          <a:bodyPr wrap="square" rtlCol="0">
            <a:spAutoFit/>
          </a:bodyPr>
          <a:lstStyle/>
          <a:p>
            <a:pPr algn="just"/>
            <a:r>
              <a:rPr lang="es-ES_tradnl" dirty="0"/>
              <a:t>valoración del daño, cuantía y modo de la indemnización</a:t>
            </a:r>
          </a:p>
        </p:txBody>
      </p:sp>
    </p:spTree>
    <p:extLst>
      <p:ext uri="{BB962C8B-B14F-4D97-AF65-F5344CB8AC3E}">
        <p14:creationId xmlns:p14="http://schemas.microsoft.com/office/powerpoint/2010/main" val="1142987201"/>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23</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TextBox 86"/>
          <p:cNvSpPr txBox="1"/>
          <p:nvPr/>
        </p:nvSpPr>
        <p:spPr>
          <a:xfrm>
            <a:off x="590560" y="1236239"/>
            <a:ext cx="2262414" cy="553998"/>
          </a:xfrm>
          <a:prstGeom prst="rect">
            <a:avLst/>
          </a:prstGeom>
          <a:noFill/>
        </p:spPr>
        <p:txBody>
          <a:bodyPr wrap="none" rtlCol="0">
            <a:spAutoFit/>
          </a:bodyPr>
          <a:lstStyle/>
          <a:p>
            <a:r>
              <a:rPr lang="en-US" sz="3000" i="1" dirty="0" err="1">
                <a:solidFill>
                  <a:schemeClr val="tx2"/>
                </a:solidFill>
              </a:rPr>
              <a:t>Terminación</a:t>
            </a:r>
            <a:endParaRPr lang="en-US" sz="3000" i="1" dirty="0">
              <a:solidFill>
                <a:schemeClr val="tx2"/>
              </a:solidFill>
            </a:endParaRPr>
          </a:p>
        </p:txBody>
      </p:sp>
      <p:sp>
        <p:nvSpPr>
          <p:cNvPr id="7" name="Rectángulo 6"/>
          <p:cNvSpPr/>
          <p:nvPr/>
        </p:nvSpPr>
        <p:spPr>
          <a:xfrm>
            <a:off x="844176" y="2567295"/>
            <a:ext cx="7451125" cy="2862322"/>
          </a:xfrm>
          <a:prstGeom prst="rect">
            <a:avLst/>
          </a:prstGeom>
        </p:spPr>
        <p:txBody>
          <a:bodyPr wrap="square">
            <a:spAutoFit/>
          </a:bodyPr>
          <a:lstStyle/>
          <a:p>
            <a:pPr algn="just"/>
            <a:endParaRPr lang="es-ES_tradnl" dirty="0"/>
          </a:p>
          <a:p>
            <a:pPr algn="just"/>
            <a:endParaRPr lang="es-ES_tradnl" dirty="0"/>
          </a:p>
          <a:p>
            <a:pPr algn="just"/>
            <a:endParaRPr lang="es-ES_tradnl" dirty="0"/>
          </a:p>
          <a:p>
            <a:pPr algn="just"/>
            <a:br>
              <a:rPr lang="es-ES_tradnl" dirty="0"/>
            </a:br>
            <a:endParaRPr lang="es-ES_tradnl" dirty="0"/>
          </a:p>
          <a:p>
            <a:pPr algn="just"/>
            <a:endParaRPr lang="es-ES_tradnl" dirty="0"/>
          </a:p>
          <a:p>
            <a:pPr algn="just"/>
            <a:endParaRPr lang="es-ES_tradnl" dirty="0"/>
          </a:p>
          <a:p>
            <a:pPr algn="just"/>
            <a:endParaRPr lang="es-ES_tradnl" dirty="0"/>
          </a:p>
          <a:p>
            <a:pPr algn="just"/>
            <a:endParaRPr lang="es-ES_tradnl" dirty="0"/>
          </a:p>
          <a:p>
            <a:pPr algn="just"/>
            <a:endParaRPr lang="es-ES_tradnl" dirty="0"/>
          </a:p>
        </p:txBody>
      </p:sp>
      <p:sp>
        <p:nvSpPr>
          <p:cNvPr id="8" name="CuadroTexto 7"/>
          <p:cNvSpPr txBox="1"/>
          <p:nvPr/>
        </p:nvSpPr>
        <p:spPr>
          <a:xfrm>
            <a:off x="3005309" y="2185520"/>
            <a:ext cx="2669059" cy="646331"/>
          </a:xfrm>
          <a:prstGeom prst="rect">
            <a:avLst/>
          </a:prstGeom>
          <a:noFill/>
        </p:spPr>
        <p:txBody>
          <a:bodyPr wrap="square" rtlCol="0">
            <a:spAutoFit/>
          </a:bodyPr>
          <a:lstStyle/>
          <a:p>
            <a:pPr algn="ctr"/>
            <a:r>
              <a:rPr lang="es-ES_tradnl" b="1" dirty="0"/>
              <a:t>Resolución </a:t>
            </a:r>
          </a:p>
          <a:p>
            <a:endParaRPr lang="es-ES_tradnl" dirty="0"/>
          </a:p>
        </p:txBody>
      </p:sp>
      <p:cxnSp>
        <p:nvCxnSpPr>
          <p:cNvPr id="9" name="Conector recto de flecha 8"/>
          <p:cNvCxnSpPr/>
          <p:nvPr/>
        </p:nvCxnSpPr>
        <p:spPr>
          <a:xfrm>
            <a:off x="4339839" y="2766487"/>
            <a:ext cx="0" cy="464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0" name="CuadroTexto 9"/>
          <p:cNvSpPr txBox="1"/>
          <p:nvPr/>
        </p:nvSpPr>
        <p:spPr>
          <a:xfrm>
            <a:off x="1084730" y="3296251"/>
            <a:ext cx="6893858" cy="923330"/>
          </a:xfrm>
          <a:prstGeom prst="rect">
            <a:avLst/>
          </a:prstGeom>
          <a:noFill/>
        </p:spPr>
        <p:txBody>
          <a:bodyPr wrap="square" rtlCol="0">
            <a:spAutoFit/>
          </a:bodyPr>
          <a:lstStyle/>
          <a:p>
            <a:pPr algn="ctr"/>
            <a:r>
              <a:rPr lang="es-ES" dirty="0"/>
              <a:t>Transcurridos </a:t>
            </a:r>
            <a:r>
              <a:rPr lang="es-ES" b="1" dirty="0"/>
              <a:t>seis meses</a:t>
            </a:r>
            <a:r>
              <a:rPr lang="es-ES" dirty="0"/>
              <a:t> desde que se inició el procedimiento sin que haya recaído y se notifique resolución expresa o, en su caso, se haya formalizado el acuerdo </a:t>
            </a:r>
            <a:r>
              <a:rPr lang="es-ES_tradnl" dirty="0"/>
              <a:t>(art. 91 de la Ley 39/2015)</a:t>
            </a:r>
          </a:p>
        </p:txBody>
      </p:sp>
      <p:cxnSp>
        <p:nvCxnSpPr>
          <p:cNvPr id="11" name="Conector recto de flecha 10"/>
          <p:cNvCxnSpPr/>
          <p:nvPr/>
        </p:nvCxnSpPr>
        <p:spPr>
          <a:xfrm>
            <a:off x="4349725" y="4301171"/>
            <a:ext cx="0" cy="4644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2" name="CuadroTexto 11"/>
          <p:cNvSpPr txBox="1"/>
          <p:nvPr/>
        </p:nvSpPr>
        <p:spPr>
          <a:xfrm>
            <a:off x="2705617" y="4847161"/>
            <a:ext cx="3449313" cy="369332"/>
          </a:xfrm>
          <a:prstGeom prst="rect">
            <a:avLst/>
          </a:prstGeom>
          <a:noFill/>
        </p:spPr>
        <p:txBody>
          <a:bodyPr wrap="square" rtlCol="0">
            <a:spAutoFit/>
          </a:bodyPr>
          <a:lstStyle/>
          <a:p>
            <a:pPr algn="ctr"/>
            <a:r>
              <a:rPr lang="es-ES_tradnl" b="1" dirty="0"/>
              <a:t>Silencio negativo</a:t>
            </a:r>
          </a:p>
        </p:txBody>
      </p:sp>
    </p:spTree>
    <p:extLst>
      <p:ext uri="{BB962C8B-B14F-4D97-AF65-F5344CB8AC3E}">
        <p14:creationId xmlns:p14="http://schemas.microsoft.com/office/powerpoint/2010/main" val="1231549985"/>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24</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TextBox 86"/>
          <p:cNvSpPr txBox="1"/>
          <p:nvPr/>
        </p:nvSpPr>
        <p:spPr>
          <a:xfrm>
            <a:off x="590560" y="1236239"/>
            <a:ext cx="4751622" cy="553998"/>
          </a:xfrm>
          <a:prstGeom prst="rect">
            <a:avLst/>
          </a:prstGeom>
          <a:noFill/>
        </p:spPr>
        <p:txBody>
          <a:bodyPr wrap="none" rtlCol="0">
            <a:spAutoFit/>
          </a:bodyPr>
          <a:lstStyle/>
          <a:p>
            <a:r>
              <a:rPr lang="en-US" sz="3000" i="1" dirty="0" err="1">
                <a:solidFill>
                  <a:schemeClr val="tx2"/>
                </a:solidFill>
              </a:rPr>
              <a:t>Procedimiento</a:t>
            </a:r>
            <a:r>
              <a:rPr lang="en-US" sz="3000" i="1" dirty="0">
                <a:solidFill>
                  <a:schemeClr val="tx2"/>
                </a:solidFill>
              </a:rPr>
              <a:t> </a:t>
            </a:r>
            <a:r>
              <a:rPr lang="en-US" sz="3000" i="1" dirty="0" err="1">
                <a:solidFill>
                  <a:schemeClr val="tx2"/>
                </a:solidFill>
              </a:rPr>
              <a:t>simplificado</a:t>
            </a:r>
            <a:endParaRPr lang="en-US" sz="3000" i="1" dirty="0">
              <a:solidFill>
                <a:schemeClr val="tx2"/>
              </a:solidFill>
            </a:endParaRPr>
          </a:p>
        </p:txBody>
      </p:sp>
      <p:sp>
        <p:nvSpPr>
          <p:cNvPr id="8" name="CuadroTexto 7"/>
          <p:cNvSpPr txBox="1"/>
          <p:nvPr/>
        </p:nvSpPr>
        <p:spPr>
          <a:xfrm>
            <a:off x="3190304" y="2090470"/>
            <a:ext cx="2669059" cy="646331"/>
          </a:xfrm>
          <a:prstGeom prst="rect">
            <a:avLst/>
          </a:prstGeom>
          <a:noFill/>
        </p:spPr>
        <p:txBody>
          <a:bodyPr wrap="square" rtlCol="0">
            <a:spAutoFit/>
          </a:bodyPr>
          <a:lstStyle/>
          <a:p>
            <a:r>
              <a:rPr lang="es-ES_tradnl" b="1" dirty="0"/>
              <a:t>96.4 de la Ley 39/2015</a:t>
            </a:r>
          </a:p>
          <a:p>
            <a:endParaRPr lang="es-ES_tradnl" dirty="0"/>
          </a:p>
        </p:txBody>
      </p:sp>
      <p:sp>
        <p:nvSpPr>
          <p:cNvPr id="9" name="CuadroTexto 8"/>
          <p:cNvSpPr txBox="1"/>
          <p:nvPr/>
        </p:nvSpPr>
        <p:spPr>
          <a:xfrm>
            <a:off x="3236581" y="3226240"/>
            <a:ext cx="2669059" cy="646331"/>
          </a:xfrm>
          <a:prstGeom prst="rect">
            <a:avLst/>
          </a:prstGeom>
          <a:noFill/>
        </p:spPr>
        <p:txBody>
          <a:bodyPr wrap="square" rtlCol="0">
            <a:spAutoFit/>
          </a:bodyPr>
          <a:lstStyle/>
          <a:p>
            <a:pPr algn="ctr"/>
            <a:r>
              <a:rPr lang="es-ES_tradnl" b="1" dirty="0"/>
              <a:t>Inequívoca</a:t>
            </a:r>
          </a:p>
          <a:p>
            <a:endParaRPr lang="es-ES_tradnl" dirty="0"/>
          </a:p>
        </p:txBody>
      </p:sp>
      <p:cxnSp>
        <p:nvCxnSpPr>
          <p:cNvPr id="10" name="Conector recto de flecha 9"/>
          <p:cNvCxnSpPr/>
          <p:nvPr/>
        </p:nvCxnSpPr>
        <p:spPr>
          <a:xfrm flipH="1">
            <a:off x="3112809" y="3637693"/>
            <a:ext cx="633600" cy="4500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1" name="CuadroTexto 10"/>
          <p:cNvSpPr txBox="1"/>
          <p:nvPr/>
        </p:nvSpPr>
        <p:spPr>
          <a:xfrm>
            <a:off x="1373641" y="4421117"/>
            <a:ext cx="2669059" cy="369332"/>
          </a:xfrm>
          <a:prstGeom prst="rect">
            <a:avLst/>
          </a:prstGeom>
          <a:noFill/>
        </p:spPr>
        <p:txBody>
          <a:bodyPr wrap="square" rtlCol="0">
            <a:spAutoFit/>
          </a:bodyPr>
          <a:lstStyle/>
          <a:p>
            <a:pPr algn="ctr"/>
            <a:r>
              <a:rPr lang="es-ES_tradnl" dirty="0"/>
              <a:t>Relación de causalidad</a:t>
            </a:r>
          </a:p>
        </p:txBody>
      </p:sp>
      <p:cxnSp>
        <p:nvCxnSpPr>
          <p:cNvPr id="12" name="Conector recto de flecha 11"/>
          <p:cNvCxnSpPr/>
          <p:nvPr/>
        </p:nvCxnSpPr>
        <p:spPr>
          <a:xfrm flipH="1">
            <a:off x="4524832" y="4041778"/>
            <a:ext cx="1" cy="126557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3" name="CuadroTexto 12"/>
          <p:cNvSpPr txBox="1"/>
          <p:nvPr/>
        </p:nvSpPr>
        <p:spPr>
          <a:xfrm>
            <a:off x="3202126" y="5577681"/>
            <a:ext cx="2669059" cy="369332"/>
          </a:xfrm>
          <a:prstGeom prst="rect">
            <a:avLst/>
          </a:prstGeom>
          <a:noFill/>
        </p:spPr>
        <p:txBody>
          <a:bodyPr wrap="square" rtlCol="0">
            <a:spAutoFit/>
          </a:bodyPr>
          <a:lstStyle/>
          <a:p>
            <a:pPr algn="ctr"/>
            <a:r>
              <a:rPr lang="es-ES_tradnl" dirty="0"/>
              <a:t>Valoración del daño</a:t>
            </a:r>
          </a:p>
        </p:txBody>
      </p:sp>
      <p:sp>
        <p:nvSpPr>
          <p:cNvPr id="16" name="CuadroTexto 15"/>
          <p:cNvSpPr txBox="1"/>
          <p:nvPr/>
        </p:nvSpPr>
        <p:spPr>
          <a:xfrm>
            <a:off x="4990106" y="4281601"/>
            <a:ext cx="2844437" cy="646331"/>
          </a:xfrm>
          <a:prstGeom prst="rect">
            <a:avLst/>
          </a:prstGeom>
          <a:noFill/>
        </p:spPr>
        <p:txBody>
          <a:bodyPr wrap="square" rtlCol="0">
            <a:spAutoFit/>
          </a:bodyPr>
          <a:lstStyle/>
          <a:p>
            <a:pPr algn="ctr"/>
            <a:r>
              <a:rPr lang="es-ES_tradnl" dirty="0"/>
              <a:t>Cuantía de la indemnización</a:t>
            </a:r>
          </a:p>
        </p:txBody>
      </p:sp>
      <p:cxnSp>
        <p:nvCxnSpPr>
          <p:cNvPr id="17" name="Conector recto de flecha 16"/>
          <p:cNvCxnSpPr/>
          <p:nvPr/>
        </p:nvCxnSpPr>
        <p:spPr>
          <a:xfrm flipH="1">
            <a:off x="4524831" y="2446694"/>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8" name="Conector recto de flecha 17"/>
          <p:cNvCxnSpPr/>
          <p:nvPr/>
        </p:nvCxnSpPr>
        <p:spPr>
          <a:xfrm>
            <a:off x="5326125" y="3637693"/>
            <a:ext cx="635249" cy="448745"/>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9" name="Elipse 18"/>
          <p:cNvSpPr/>
          <p:nvPr/>
        </p:nvSpPr>
        <p:spPr>
          <a:xfrm>
            <a:off x="3855504" y="3045647"/>
            <a:ext cx="1395465" cy="809267"/>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1" name="Rectángulo 20"/>
          <p:cNvSpPr/>
          <p:nvPr/>
        </p:nvSpPr>
        <p:spPr>
          <a:xfrm>
            <a:off x="3227178" y="5486737"/>
            <a:ext cx="2571358" cy="566504"/>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2" name="Rectángulo 21"/>
          <p:cNvSpPr/>
          <p:nvPr/>
        </p:nvSpPr>
        <p:spPr>
          <a:xfrm>
            <a:off x="5316731" y="4228333"/>
            <a:ext cx="2249931" cy="762616"/>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3" name="Rectángulo 22"/>
          <p:cNvSpPr/>
          <p:nvPr/>
        </p:nvSpPr>
        <p:spPr>
          <a:xfrm>
            <a:off x="1397347" y="4228333"/>
            <a:ext cx="2607775" cy="762616"/>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extLst>
      <p:ext uri="{BB962C8B-B14F-4D97-AF65-F5344CB8AC3E}">
        <p14:creationId xmlns:p14="http://schemas.microsoft.com/office/powerpoint/2010/main" val="462167124"/>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25</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PROCEDIMIENTO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6" name="TextBox 86"/>
          <p:cNvSpPr txBox="1"/>
          <p:nvPr/>
        </p:nvSpPr>
        <p:spPr>
          <a:xfrm>
            <a:off x="590560" y="1236239"/>
            <a:ext cx="2446504" cy="553998"/>
          </a:xfrm>
          <a:prstGeom prst="rect">
            <a:avLst/>
          </a:prstGeom>
          <a:noFill/>
        </p:spPr>
        <p:txBody>
          <a:bodyPr wrap="none" rtlCol="0">
            <a:spAutoFit/>
          </a:bodyPr>
          <a:lstStyle/>
          <a:p>
            <a:r>
              <a:rPr lang="en-US" sz="3000" i="1" dirty="0" err="1">
                <a:solidFill>
                  <a:schemeClr val="tx2"/>
                </a:solidFill>
              </a:rPr>
              <a:t>Competencia</a:t>
            </a:r>
            <a:endParaRPr lang="en-US" sz="3000" i="1" dirty="0">
              <a:solidFill>
                <a:schemeClr val="tx2"/>
              </a:solidFill>
            </a:endParaRPr>
          </a:p>
        </p:txBody>
      </p:sp>
      <p:sp>
        <p:nvSpPr>
          <p:cNvPr id="7" name="Rectángulo 6"/>
          <p:cNvSpPr/>
          <p:nvPr/>
        </p:nvSpPr>
        <p:spPr>
          <a:xfrm>
            <a:off x="844176" y="2258372"/>
            <a:ext cx="7527711" cy="2308324"/>
          </a:xfrm>
          <a:prstGeom prst="rect">
            <a:avLst/>
          </a:prstGeom>
        </p:spPr>
        <p:txBody>
          <a:bodyPr wrap="square">
            <a:spAutoFit/>
          </a:bodyPr>
          <a:lstStyle/>
          <a:p>
            <a:pPr algn="just"/>
            <a:endParaRPr lang="es-ES_tradnl" dirty="0"/>
          </a:p>
          <a:p>
            <a:pPr algn="just"/>
            <a:endParaRPr lang="es-ES_tradnl" dirty="0"/>
          </a:p>
          <a:p>
            <a:pPr algn="just"/>
            <a:endParaRPr lang="es-ES_tradnl" dirty="0"/>
          </a:p>
          <a:p>
            <a:pPr algn="just"/>
            <a:endParaRPr lang="es-ES_tradnl" dirty="0"/>
          </a:p>
          <a:p>
            <a:pPr algn="just"/>
            <a:br>
              <a:rPr lang="es-ES_tradnl" dirty="0"/>
            </a:br>
            <a:endParaRPr lang="es-ES_tradnl" dirty="0"/>
          </a:p>
          <a:p>
            <a:pPr algn="just"/>
            <a:br>
              <a:rPr lang="es-ES_tradnl" dirty="0"/>
            </a:br>
            <a:endParaRPr lang="es-ES_tradnl" dirty="0"/>
          </a:p>
        </p:txBody>
      </p:sp>
      <p:sp>
        <p:nvSpPr>
          <p:cNvPr id="8" name="CuadroTexto 7"/>
          <p:cNvSpPr txBox="1"/>
          <p:nvPr/>
        </p:nvSpPr>
        <p:spPr>
          <a:xfrm>
            <a:off x="844176" y="2924941"/>
            <a:ext cx="2537012" cy="646331"/>
          </a:xfrm>
          <a:prstGeom prst="rect">
            <a:avLst/>
          </a:prstGeom>
          <a:noFill/>
        </p:spPr>
        <p:txBody>
          <a:bodyPr wrap="square" rtlCol="0">
            <a:spAutoFit/>
          </a:bodyPr>
          <a:lstStyle/>
          <a:p>
            <a:pPr algn="ctr"/>
            <a:r>
              <a:rPr lang="es-ES_tradnl" b="1" dirty="0"/>
              <a:t>Competencia</a:t>
            </a:r>
          </a:p>
          <a:p>
            <a:pPr algn="ctr"/>
            <a:r>
              <a:rPr lang="es-ES_tradnl" b="1" dirty="0"/>
              <a:t>(92 de la Ley 39/2015)</a:t>
            </a:r>
            <a:endParaRPr lang="es-ES_tradnl" dirty="0"/>
          </a:p>
        </p:txBody>
      </p:sp>
      <p:cxnSp>
        <p:nvCxnSpPr>
          <p:cNvPr id="9" name="Conector recto de flecha 8"/>
          <p:cNvCxnSpPr/>
          <p:nvPr/>
        </p:nvCxnSpPr>
        <p:spPr>
          <a:xfrm flipV="1">
            <a:off x="3233155" y="2581998"/>
            <a:ext cx="522464" cy="44636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0" name="Conector recto de flecha 9"/>
          <p:cNvCxnSpPr/>
          <p:nvPr/>
        </p:nvCxnSpPr>
        <p:spPr>
          <a:xfrm>
            <a:off x="3453442" y="3382689"/>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1" name="Conector recto de flecha 10"/>
          <p:cNvCxnSpPr/>
          <p:nvPr/>
        </p:nvCxnSpPr>
        <p:spPr>
          <a:xfrm>
            <a:off x="3305161" y="3728305"/>
            <a:ext cx="450458" cy="49650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2" name="CuadroTexto 11"/>
          <p:cNvSpPr txBox="1"/>
          <p:nvPr/>
        </p:nvSpPr>
        <p:spPr>
          <a:xfrm>
            <a:off x="3835083" y="2359822"/>
            <a:ext cx="4380753" cy="369332"/>
          </a:xfrm>
          <a:prstGeom prst="rect">
            <a:avLst/>
          </a:prstGeom>
          <a:noFill/>
        </p:spPr>
        <p:txBody>
          <a:bodyPr wrap="square" rtlCol="0">
            <a:spAutoFit/>
          </a:bodyPr>
          <a:lstStyle/>
          <a:p>
            <a:r>
              <a:rPr lang="es-ES_tradnl" dirty="0"/>
              <a:t>Estado: Ministro o Consejo de Ministros</a:t>
            </a:r>
          </a:p>
        </p:txBody>
      </p:sp>
      <p:sp>
        <p:nvSpPr>
          <p:cNvPr id="13" name="CuadroTexto 12"/>
          <p:cNvSpPr txBox="1"/>
          <p:nvPr/>
        </p:nvSpPr>
        <p:spPr>
          <a:xfrm>
            <a:off x="3991134" y="3197290"/>
            <a:ext cx="4380753" cy="369332"/>
          </a:xfrm>
          <a:prstGeom prst="rect">
            <a:avLst/>
          </a:prstGeom>
          <a:noFill/>
        </p:spPr>
        <p:txBody>
          <a:bodyPr wrap="square" rtlCol="0">
            <a:spAutoFit/>
          </a:bodyPr>
          <a:lstStyle/>
          <a:p>
            <a:r>
              <a:rPr lang="es-ES_tradnl" dirty="0"/>
              <a:t>CCAA: órgano correspondiente</a:t>
            </a:r>
          </a:p>
        </p:txBody>
      </p:sp>
      <p:sp>
        <p:nvSpPr>
          <p:cNvPr id="16" name="CuadroTexto 15"/>
          <p:cNvSpPr txBox="1"/>
          <p:nvPr/>
        </p:nvSpPr>
        <p:spPr>
          <a:xfrm>
            <a:off x="3835083" y="4066659"/>
            <a:ext cx="763811" cy="369332"/>
          </a:xfrm>
          <a:prstGeom prst="rect">
            <a:avLst/>
          </a:prstGeom>
          <a:noFill/>
        </p:spPr>
        <p:txBody>
          <a:bodyPr wrap="square" rtlCol="0">
            <a:spAutoFit/>
          </a:bodyPr>
          <a:lstStyle/>
          <a:p>
            <a:r>
              <a:rPr lang="es-ES_tradnl" dirty="0" err="1"/>
              <a:t>ALoc</a:t>
            </a:r>
            <a:endParaRPr lang="es-ES_tradnl" dirty="0"/>
          </a:p>
        </p:txBody>
      </p:sp>
      <p:cxnSp>
        <p:nvCxnSpPr>
          <p:cNvPr id="17" name="Conector recto de flecha 16"/>
          <p:cNvCxnSpPr/>
          <p:nvPr/>
        </p:nvCxnSpPr>
        <p:spPr>
          <a:xfrm flipV="1">
            <a:off x="4598894" y="4066659"/>
            <a:ext cx="403412" cy="11473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8" name="CuadroTexto 17"/>
          <p:cNvSpPr txBox="1"/>
          <p:nvPr/>
        </p:nvSpPr>
        <p:spPr>
          <a:xfrm>
            <a:off x="5084828" y="3818348"/>
            <a:ext cx="4380753" cy="369332"/>
          </a:xfrm>
          <a:prstGeom prst="rect">
            <a:avLst/>
          </a:prstGeom>
          <a:noFill/>
        </p:spPr>
        <p:txBody>
          <a:bodyPr wrap="square" rtlCol="0">
            <a:spAutoFit/>
          </a:bodyPr>
          <a:lstStyle/>
          <a:p>
            <a:r>
              <a:rPr lang="es-ES_tradnl" dirty="0"/>
              <a:t>Alcalde (21.1.s LRBRL)</a:t>
            </a:r>
          </a:p>
        </p:txBody>
      </p:sp>
      <p:cxnSp>
        <p:nvCxnSpPr>
          <p:cNvPr id="19" name="Conector recto de flecha 18"/>
          <p:cNvCxnSpPr/>
          <p:nvPr/>
        </p:nvCxnSpPr>
        <p:spPr>
          <a:xfrm>
            <a:off x="4605653" y="4357752"/>
            <a:ext cx="385587" cy="156478"/>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0" name="CuadroTexto 19"/>
          <p:cNvSpPr txBox="1"/>
          <p:nvPr/>
        </p:nvSpPr>
        <p:spPr>
          <a:xfrm>
            <a:off x="5084828" y="4340080"/>
            <a:ext cx="4380753" cy="646331"/>
          </a:xfrm>
          <a:prstGeom prst="rect">
            <a:avLst/>
          </a:prstGeom>
          <a:noFill/>
        </p:spPr>
        <p:txBody>
          <a:bodyPr wrap="square" rtlCol="0">
            <a:spAutoFit/>
          </a:bodyPr>
          <a:lstStyle/>
          <a:p>
            <a:r>
              <a:rPr lang="es-ES_tradnl" dirty="0">
                <a:solidFill>
                  <a:srgbClr val="FF0000"/>
                </a:solidFill>
              </a:rPr>
              <a:t>Pleno si no existe dotación presupuestaria (23 TRRL)</a:t>
            </a:r>
          </a:p>
        </p:txBody>
      </p:sp>
    </p:spTree>
    <p:extLst>
      <p:ext uri="{BB962C8B-B14F-4D97-AF65-F5344CB8AC3E}">
        <p14:creationId xmlns:p14="http://schemas.microsoft.com/office/powerpoint/2010/main" val="1578928070"/>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26</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REQUERIMIENTO PREVIO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8" name="CuadroTexto 7"/>
          <p:cNvSpPr txBox="1"/>
          <p:nvPr/>
        </p:nvSpPr>
        <p:spPr>
          <a:xfrm>
            <a:off x="3249106" y="1962189"/>
            <a:ext cx="2537012" cy="369332"/>
          </a:xfrm>
          <a:prstGeom prst="rect">
            <a:avLst/>
          </a:prstGeom>
          <a:noFill/>
        </p:spPr>
        <p:txBody>
          <a:bodyPr wrap="square" rtlCol="0">
            <a:spAutoFit/>
          </a:bodyPr>
          <a:lstStyle/>
          <a:p>
            <a:pPr algn="ctr"/>
            <a:r>
              <a:rPr lang="es-ES_tradnl" b="1" dirty="0"/>
              <a:t>196.3 LCSP</a:t>
            </a:r>
            <a:endParaRPr lang="es-ES_tradnl" dirty="0"/>
          </a:p>
        </p:txBody>
      </p:sp>
      <p:sp>
        <p:nvSpPr>
          <p:cNvPr id="12" name="CuadroTexto 11"/>
          <p:cNvSpPr txBox="1"/>
          <p:nvPr/>
        </p:nvSpPr>
        <p:spPr>
          <a:xfrm>
            <a:off x="2426010" y="2868733"/>
            <a:ext cx="4695984" cy="923330"/>
          </a:xfrm>
          <a:prstGeom prst="rect">
            <a:avLst/>
          </a:prstGeom>
          <a:noFill/>
        </p:spPr>
        <p:txBody>
          <a:bodyPr wrap="square" rtlCol="0">
            <a:spAutoFit/>
          </a:bodyPr>
          <a:lstStyle/>
          <a:p>
            <a:pPr algn="ctr"/>
            <a:endParaRPr lang="es-ES_tradnl" dirty="0"/>
          </a:p>
          <a:p>
            <a:pPr algn="ctr"/>
            <a:r>
              <a:rPr lang="es-ES_tradnl" dirty="0"/>
              <a:t>Terceros que sufran daño consecuencia de un contrato suscrito con la Administración</a:t>
            </a:r>
          </a:p>
        </p:txBody>
      </p:sp>
      <p:sp>
        <p:nvSpPr>
          <p:cNvPr id="13" name="CuadroTexto 12"/>
          <p:cNvSpPr txBox="1"/>
          <p:nvPr/>
        </p:nvSpPr>
        <p:spPr>
          <a:xfrm>
            <a:off x="2491180" y="3783854"/>
            <a:ext cx="4565645" cy="1477328"/>
          </a:xfrm>
          <a:prstGeom prst="rect">
            <a:avLst/>
          </a:prstGeom>
          <a:noFill/>
        </p:spPr>
        <p:txBody>
          <a:bodyPr wrap="square" rtlCol="0">
            <a:spAutoFit/>
          </a:bodyPr>
          <a:lstStyle/>
          <a:p>
            <a:pPr algn="ctr"/>
            <a:endParaRPr lang="es-ES_tradnl" dirty="0"/>
          </a:p>
          <a:p>
            <a:pPr algn="ctr"/>
            <a:endParaRPr lang="es-ES_tradnl" dirty="0"/>
          </a:p>
          <a:p>
            <a:pPr algn="ctr"/>
            <a:r>
              <a:rPr lang="es-ES_tradnl" b="1" dirty="0"/>
              <a:t>Podrán requerir órgano de contratación para que se pronuncie sobre quién es el sujeto responsable.</a:t>
            </a:r>
          </a:p>
        </p:txBody>
      </p:sp>
      <p:sp>
        <p:nvSpPr>
          <p:cNvPr id="21" name="CuadroTexto 20"/>
          <p:cNvSpPr txBox="1"/>
          <p:nvPr/>
        </p:nvSpPr>
        <p:spPr>
          <a:xfrm>
            <a:off x="4152803" y="5823700"/>
            <a:ext cx="755852" cy="369332"/>
          </a:xfrm>
          <a:prstGeom prst="rect">
            <a:avLst/>
          </a:prstGeom>
          <a:noFill/>
        </p:spPr>
        <p:txBody>
          <a:bodyPr wrap="square" rtlCol="0">
            <a:spAutoFit/>
          </a:bodyPr>
          <a:lstStyle/>
          <a:p>
            <a:r>
              <a:rPr lang="es-ES_tradnl" dirty="0"/>
              <a:t>1 año</a:t>
            </a:r>
          </a:p>
        </p:txBody>
      </p:sp>
      <p:cxnSp>
        <p:nvCxnSpPr>
          <p:cNvPr id="22" name="Conector recto de flecha 21"/>
          <p:cNvCxnSpPr/>
          <p:nvPr/>
        </p:nvCxnSpPr>
        <p:spPr>
          <a:xfrm flipH="1">
            <a:off x="4499779" y="2647110"/>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23" name="Conector recto de flecha 22"/>
          <p:cNvCxnSpPr/>
          <p:nvPr/>
        </p:nvCxnSpPr>
        <p:spPr>
          <a:xfrm flipH="1">
            <a:off x="4517611" y="3842784"/>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24" name="Conector recto de flecha 23"/>
          <p:cNvCxnSpPr/>
          <p:nvPr/>
        </p:nvCxnSpPr>
        <p:spPr>
          <a:xfrm flipH="1">
            <a:off x="4517612" y="5323785"/>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6" name="Elipse 15"/>
          <p:cNvSpPr/>
          <p:nvPr/>
        </p:nvSpPr>
        <p:spPr>
          <a:xfrm>
            <a:off x="3657600" y="1690738"/>
            <a:ext cx="1628384" cy="886457"/>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17" name="Rectángulo 16"/>
          <p:cNvSpPr/>
          <p:nvPr/>
        </p:nvSpPr>
        <p:spPr>
          <a:xfrm>
            <a:off x="2299999" y="3098930"/>
            <a:ext cx="4826530" cy="762616"/>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18" name="Rectángulo 17"/>
          <p:cNvSpPr/>
          <p:nvPr/>
        </p:nvSpPr>
        <p:spPr>
          <a:xfrm>
            <a:off x="2299999" y="4314489"/>
            <a:ext cx="4826530" cy="991124"/>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19" name="Elipse 18"/>
          <p:cNvSpPr/>
          <p:nvPr/>
        </p:nvSpPr>
        <p:spPr>
          <a:xfrm>
            <a:off x="4033379" y="5823700"/>
            <a:ext cx="1052187" cy="439405"/>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extLst>
      <p:ext uri="{BB962C8B-B14F-4D97-AF65-F5344CB8AC3E}">
        <p14:creationId xmlns:p14="http://schemas.microsoft.com/office/powerpoint/2010/main" val="350868875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sz="2700" b="1" dirty="0"/>
              <a:t>SUPUESTO</a:t>
            </a:r>
            <a:br>
              <a:rPr lang="es-ES" dirty="0"/>
            </a:br>
            <a:endParaRPr lang="es-ES" dirty="0"/>
          </a:p>
        </p:txBody>
      </p:sp>
      <p:sp>
        <p:nvSpPr>
          <p:cNvPr id="5" name="Marcador de texto 4"/>
          <p:cNvSpPr>
            <a:spLocks noGrp="1"/>
          </p:cNvSpPr>
          <p:nvPr>
            <p:ph type="body" idx="1"/>
          </p:nvPr>
        </p:nvSpPr>
        <p:spPr>
          <a:xfrm>
            <a:off x="735291" y="1643676"/>
            <a:ext cx="7766479" cy="4879672"/>
          </a:xfrm>
          <a:ln>
            <a:solidFill>
              <a:srgbClr val="FF0000"/>
            </a:solidFill>
          </a:ln>
          <a:effectLst>
            <a:outerShdw blurRad="50800" dist="38100" algn="l" rotWithShape="0">
              <a:prstClr val="black">
                <a:alpha val="40000"/>
              </a:prstClr>
            </a:outerShdw>
          </a:effectLst>
        </p:spPr>
        <p:txBody>
          <a:bodyPr/>
          <a:lstStyle/>
          <a:p>
            <a:pPr algn="just"/>
            <a:r>
              <a:rPr lang="es-ES" sz="1400" b="0" dirty="0">
                <a:solidFill>
                  <a:srgbClr val="390141"/>
                </a:solidFill>
              </a:rPr>
              <a:t>Armando Argenta es propietario de una vivienda en la calle Mayor del municipio </a:t>
            </a:r>
            <a:r>
              <a:rPr lang="es-ES" sz="1400" b="0" dirty="0" err="1">
                <a:solidFill>
                  <a:srgbClr val="390141"/>
                </a:solidFill>
              </a:rPr>
              <a:t>Villaoreja</a:t>
            </a:r>
            <a:r>
              <a:rPr lang="es-ES" sz="1400" b="0" dirty="0">
                <a:solidFill>
                  <a:srgbClr val="390141"/>
                </a:solidFill>
              </a:rPr>
              <a:t> del </a:t>
            </a:r>
            <a:r>
              <a:rPr lang="es-ES" sz="1400" b="0" dirty="0" err="1">
                <a:solidFill>
                  <a:srgbClr val="390141"/>
                </a:solidFill>
              </a:rPr>
              <a:t>Sordete</a:t>
            </a:r>
            <a:r>
              <a:rPr lang="es-ES" sz="1400" b="0" dirty="0">
                <a:solidFill>
                  <a:srgbClr val="390141"/>
                </a:solidFill>
              </a:rPr>
              <a:t>. </a:t>
            </a:r>
          </a:p>
          <a:p>
            <a:pPr algn="just"/>
            <a:r>
              <a:rPr lang="es-ES" sz="1400" b="0" dirty="0">
                <a:solidFill>
                  <a:srgbClr val="390141"/>
                </a:solidFill>
              </a:rPr>
              <a:t>El 1 de enero de 2020, la realización de obras en una conducción de agua potable provoca la inundación de la planta baja de su vivienda. Las obras estaban siendo realizadas por </a:t>
            </a:r>
            <a:r>
              <a:rPr lang="es-ES" sz="1400" b="0" dirty="0" err="1">
                <a:solidFill>
                  <a:srgbClr val="390141"/>
                </a:solidFill>
              </a:rPr>
              <a:t>Villaorejesa</a:t>
            </a:r>
            <a:r>
              <a:rPr lang="es-ES" sz="1400" b="0" dirty="0">
                <a:solidFill>
                  <a:srgbClr val="390141"/>
                </a:solidFill>
              </a:rPr>
              <a:t>, SA, sociedad concesionario del servicio de abastecimiento y distribución de agua potable, siendo la causa del siniestro la deficiente manipulación de una conducción por parte de un empleado de </a:t>
            </a:r>
            <a:r>
              <a:rPr lang="es-ES" sz="1400" b="0" dirty="0" err="1">
                <a:solidFill>
                  <a:srgbClr val="390141"/>
                </a:solidFill>
              </a:rPr>
              <a:t>Villaorejesa</a:t>
            </a:r>
            <a:r>
              <a:rPr lang="es-ES" sz="1400" b="0" dirty="0">
                <a:solidFill>
                  <a:srgbClr val="390141"/>
                </a:solidFill>
              </a:rPr>
              <a:t>.</a:t>
            </a:r>
          </a:p>
          <a:p>
            <a:pPr algn="just"/>
            <a:r>
              <a:rPr lang="es-ES" sz="1400" b="0" dirty="0">
                <a:solidFill>
                  <a:srgbClr val="390141"/>
                </a:solidFill>
              </a:rPr>
              <a:t>El 10.01.20 el señor Argenta presenta reclamación extrajudicial de daños contra </a:t>
            </a:r>
            <a:r>
              <a:rPr lang="es-ES" sz="1400" b="0" dirty="0" err="1">
                <a:solidFill>
                  <a:srgbClr val="390141"/>
                </a:solidFill>
              </a:rPr>
              <a:t>Villaorejesa</a:t>
            </a:r>
            <a:r>
              <a:rPr lang="es-ES" sz="1400" b="0" dirty="0">
                <a:solidFill>
                  <a:srgbClr val="390141"/>
                </a:solidFill>
              </a:rPr>
              <a:t>, que ésta no contesta.</a:t>
            </a:r>
          </a:p>
          <a:p>
            <a:pPr algn="just"/>
            <a:r>
              <a:rPr lang="es-ES" sz="1400" b="0" dirty="0">
                <a:solidFill>
                  <a:srgbClr val="390141"/>
                </a:solidFill>
              </a:rPr>
              <a:t>El día 9.1.21 Armando remite por correo ordinario escrito reclamando al Ayuntamiento la indemnización por los daños citados, recibiéndose aquel en la dependencia municipales el día 12 de enero de ese año.</a:t>
            </a:r>
          </a:p>
          <a:p>
            <a:pPr algn="just"/>
            <a:r>
              <a:rPr lang="es-ES" sz="1400" b="0" dirty="0">
                <a:solidFill>
                  <a:srgbClr val="390141"/>
                </a:solidFill>
              </a:rPr>
              <a:t>El mismo 12.1.21 presenta ante el Juzgado primera instancia demanda de juicio ordinario contra </a:t>
            </a:r>
            <a:r>
              <a:rPr lang="es-ES" sz="1400" b="0" dirty="0" err="1">
                <a:solidFill>
                  <a:srgbClr val="390141"/>
                </a:solidFill>
              </a:rPr>
              <a:t>Bernando</a:t>
            </a:r>
            <a:r>
              <a:rPr lang="es-ES" sz="1400" b="0" dirty="0">
                <a:solidFill>
                  <a:srgbClr val="390141"/>
                </a:solidFill>
              </a:rPr>
              <a:t> Borrero, técnico municipal responsable del obras hidráulicas, en reclamación de los daños referidos por omisión del deber de vigilancia que le correspondía en virtud de sus funciones:</a:t>
            </a:r>
          </a:p>
          <a:p>
            <a:pPr algn="just"/>
            <a:endParaRPr lang="es-ES" sz="1400" b="0" dirty="0">
              <a:solidFill>
                <a:srgbClr val="390141"/>
              </a:solidFill>
            </a:endParaRPr>
          </a:p>
          <a:p>
            <a:pPr algn="just"/>
            <a:r>
              <a:rPr lang="es-ES" sz="1600" b="0" dirty="0">
                <a:solidFill>
                  <a:srgbClr val="390141"/>
                </a:solidFill>
              </a:rPr>
              <a:t>RESPONSABILIDAD DEL VILLAOREJESA?</a:t>
            </a:r>
          </a:p>
          <a:p>
            <a:pPr algn="just"/>
            <a:r>
              <a:rPr lang="es-ES" sz="1600" b="0" dirty="0">
                <a:solidFill>
                  <a:srgbClr val="390141"/>
                </a:solidFill>
              </a:rPr>
              <a:t>RESPONSABILIDAD DEL AYUNTAMIENTO?</a:t>
            </a:r>
          </a:p>
          <a:p>
            <a:pPr algn="just"/>
            <a:r>
              <a:rPr lang="es-ES" sz="1600" b="0" dirty="0">
                <a:solidFill>
                  <a:srgbClr val="390141"/>
                </a:solidFill>
              </a:rPr>
              <a:t>PROCEDIMIENTO PARA LA EXIGENCIA DE LA RESPONSABILIDAD CITADA?</a:t>
            </a:r>
          </a:p>
          <a:p>
            <a:pPr algn="just"/>
            <a:r>
              <a:rPr lang="es-ES" sz="1600" b="0" dirty="0">
                <a:solidFill>
                  <a:srgbClr val="390141"/>
                </a:solidFill>
              </a:rPr>
              <a:t>RESPONSABILIDAD DEL TÉCNICO MUNICIPAL? </a:t>
            </a:r>
          </a:p>
        </p:txBody>
      </p:sp>
    </p:spTree>
    <p:extLst>
      <p:ext uri="{BB962C8B-B14F-4D97-AF65-F5344CB8AC3E}">
        <p14:creationId xmlns:p14="http://schemas.microsoft.com/office/powerpoint/2010/main" val="2819950179"/>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27</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REQUERIMIENTO PREVIO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7" name="Rectángulo 6"/>
          <p:cNvSpPr/>
          <p:nvPr/>
        </p:nvSpPr>
        <p:spPr>
          <a:xfrm>
            <a:off x="844176" y="2258372"/>
            <a:ext cx="7527711" cy="2308324"/>
          </a:xfrm>
          <a:prstGeom prst="rect">
            <a:avLst/>
          </a:prstGeom>
        </p:spPr>
        <p:txBody>
          <a:bodyPr wrap="square">
            <a:spAutoFit/>
          </a:bodyPr>
          <a:lstStyle/>
          <a:p>
            <a:pPr algn="just"/>
            <a:endParaRPr lang="es-ES_tradnl" dirty="0"/>
          </a:p>
          <a:p>
            <a:pPr algn="just"/>
            <a:endParaRPr lang="es-ES_tradnl" dirty="0"/>
          </a:p>
          <a:p>
            <a:pPr algn="just"/>
            <a:endParaRPr lang="es-ES_tradnl" dirty="0"/>
          </a:p>
          <a:p>
            <a:pPr algn="just"/>
            <a:endParaRPr lang="es-ES_tradnl" dirty="0"/>
          </a:p>
          <a:p>
            <a:pPr algn="just"/>
            <a:br>
              <a:rPr lang="es-ES_tradnl" dirty="0"/>
            </a:br>
            <a:endParaRPr lang="es-ES_tradnl" dirty="0"/>
          </a:p>
          <a:p>
            <a:pPr algn="just"/>
            <a:br>
              <a:rPr lang="es-ES_tradnl" dirty="0"/>
            </a:br>
            <a:endParaRPr lang="es-ES_tradnl" dirty="0"/>
          </a:p>
        </p:txBody>
      </p:sp>
      <p:sp>
        <p:nvSpPr>
          <p:cNvPr id="8" name="CuadroTexto 7"/>
          <p:cNvSpPr txBox="1"/>
          <p:nvPr/>
        </p:nvSpPr>
        <p:spPr>
          <a:xfrm>
            <a:off x="645459" y="3081974"/>
            <a:ext cx="2735729" cy="646331"/>
          </a:xfrm>
          <a:prstGeom prst="rect">
            <a:avLst/>
          </a:prstGeom>
          <a:noFill/>
        </p:spPr>
        <p:txBody>
          <a:bodyPr wrap="square" rtlCol="0">
            <a:spAutoFit/>
          </a:bodyPr>
          <a:lstStyle/>
          <a:p>
            <a:pPr algn="ctr"/>
            <a:r>
              <a:rPr lang="es-ES_tradnl" b="1" dirty="0"/>
              <a:t>Requerimiento Previo</a:t>
            </a:r>
          </a:p>
          <a:p>
            <a:pPr algn="ctr"/>
            <a:r>
              <a:rPr lang="es-ES_tradnl" b="1" dirty="0"/>
              <a:t>(196.3 LCSP)</a:t>
            </a:r>
            <a:endParaRPr lang="es-ES_tradnl" dirty="0"/>
          </a:p>
        </p:txBody>
      </p:sp>
      <p:cxnSp>
        <p:nvCxnSpPr>
          <p:cNvPr id="9" name="Conector recto de flecha 8"/>
          <p:cNvCxnSpPr/>
          <p:nvPr/>
        </p:nvCxnSpPr>
        <p:spPr>
          <a:xfrm flipV="1">
            <a:off x="3233155" y="2581998"/>
            <a:ext cx="522464" cy="44636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1" name="Conector recto de flecha 10"/>
          <p:cNvCxnSpPr/>
          <p:nvPr/>
        </p:nvCxnSpPr>
        <p:spPr>
          <a:xfrm>
            <a:off x="3305161" y="3728305"/>
            <a:ext cx="450458" cy="49650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2" name="CuadroTexto 11"/>
          <p:cNvSpPr txBox="1"/>
          <p:nvPr/>
        </p:nvSpPr>
        <p:spPr>
          <a:xfrm>
            <a:off x="3835083" y="2359822"/>
            <a:ext cx="4618635" cy="369332"/>
          </a:xfrm>
          <a:prstGeom prst="rect">
            <a:avLst/>
          </a:prstGeom>
          <a:noFill/>
        </p:spPr>
        <p:txBody>
          <a:bodyPr wrap="square" rtlCol="0">
            <a:spAutoFit/>
          </a:bodyPr>
          <a:lstStyle/>
          <a:p>
            <a:r>
              <a:rPr lang="es-ES_tradnl" dirty="0"/>
              <a:t>No determina inicio acción responsabilidad</a:t>
            </a:r>
          </a:p>
        </p:txBody>
      </p:sp>
      <p:sp>
        <p:nvSpPr>
          <p:cNvPr id="21" name="CuadroTexto 20"/>
          <p:cNvSpPr txBox="1"/>
          <p:nvPr/>
        </p:nvSpPr>
        <p:spPr>
          <a:xfrm>
            <a:off x="3835083" y="4018662"/>
            <a:ext cx="4618635" cy="646331"/>
          </a:xfrm>
          <a:prstGeom prst="rect">
            <a:avLst/>
          </a:prstGeom>
          <a:noFill/>
        </p:spPr>
        <p:txBody>
          <a:bodyPr wrap="square" rtlCol="0">
            <a:spAutoFit/>
          </a:bodyPr>
          <a:lstStyle/>
          <a:p>
            <a:r>
              <a:rPr lang="es-ES_tradnl" dirty="0"/>
              <a:t>Abre pieza previa de determinación de responsabilidad en vía administrativa</a:t>
            </a:r>
          </a:p>
        </p:txBody>
      </p:sp>
      <p:cxnSp>
        <p:nvCxnSpPr>
          <p:cNvPr id="22" name="Conector recto de flecha 21"/>
          <p:cNvCxnSpPr/>
          <p:nvPr/>
        </p:nvCxnSpPr>
        <p:spPr>
          <a:xfrm flipH="1">
            <a:off x="5741085" y="4770350"/>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3" name="CuadroTexto 22"/>
          <p:cNvSpPr txBox="1"/>
          <p:nvPr/>
        </p:nvSpPr>
        <p:spPr>
          <a:xfrm>
            <a:off x="3753252" y="5219496"/>
            <a:ext cx="4618635" cy="369332"/>
          </a:xfrm>
          <a:prstGeom prst="rect">
            <a:avLst/>
          </a:prstGeom>
          <a:noFill/>
        </p:spPr>
        <p:txBody>
          <a:bodyPr wrap="square" rtlCol="0">
            <a:spAutoFit/>
          </a:bodyPr>
          <a:lstStyle/>
          <a:p>
            <a:r>
              <a:rPr lang="es-ES_tradnl" dirty="0"/>
              <a:t>Posteriormente acción de responsabilidad</a:t>
            </a:r>
          </a:p>
        </p:txBody>
      </p:sp>
    </p:spTree>
    <p:extLst>
      <p:ext uri="{BB962C8B-B14F-4D97-AF65-F5344CB8AC3E}">
        <p14:creationId xmlns:p14="http://schemas.microsoft.com/office/powerpoint/2010/main" val="904478053"/>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28</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REQUERIMIENTO PREVIO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7" name="Rectángulo 6"/>
          <p:cNvSpPr/>
          <p:nvPr/>
        </p:nvSpPr>
        <p:spPr>
          <a:xfrm>
            <a:off x="844176" y="2258372"/>
            <a:ext cx="7527711" cy="2862322"/>
          </a:xfrm>
          <a:prstGeom prst="rect">
            <a:avLst/>
          </a:prstGeom>
        </p:spPr>
        <p:txBody>
          <a:bodyPr wrap="square">
            <a:spAutoFit/>
          </a:bodyPr>
          <a:lstStyle/>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endParaRPr lang="es-ES_tradnl" dirty="0"/>
          </a:p>
          <a:p>
            <a:pPr algn="just"/>
            <a:br>
              <a:rPr lang="es-ES_tradnl" dirty="0"/>
            </a:br>
            <a:endParaRPr lang="es-ES_tradnl" dirty="0"/>
          </a:p>
          <a:p>
            <a:pPr algn="just"/>
            <a:br>
              <a:rPr lang="es-ES_tradnl" dirty="0"/>
            </a:br>
            <a:endParaRPr lang="es-ES_tradnl" dirty="0"/>
          </a:p>
        </p:txBody>
      </p:sp>
      <p:sp>
        <p:nvSpPr>
          <p:cNvPr id="16" name="CuadroTexto 15"/>
          <p:cNvSpPr txBox="1"/>
          <p:nvPr/>
        </p:nvSpPr>
        <p:spPr>
          <a:xfrm>
            <a:off x="645459" y="3081974"/>
            <a:ext cx="2735729" cy="646331"/>
          </a:xfrm>
          <a:prstGeom prst="rect">
            <a:avLst/>
          </a:prstGeom>
          <a:noFill/>
        </p:spPr>
        <p:txBody>
          <a:bodyPr wrap="square" rtlCol="0">
            <a:spAutoFit/>
          </a:bodyPr>
          <a:lstStyle/>
          <a:p>
            <a:pPr algn="ctr"/>
            <a:r>
              <a:rPr lang="es-ES_tradnl" b="1" dirty="0"/>
              <a:t>Requerimiento Previo</a:t>
            </a:r>
          </a:p>
          <a:p>
            <a:pPr algn="ctr"/>
            <a:r>
              <a:rPr lang="es-ES_tradnl" b="1" dirty="0"/>
              <a:t>(196.3 LCSP)</a:t>
            </a:r>
            <a:endParaRPr lang="es-ES_tradnl" dirty="0"/>
          </a:p>
        </p:txBody>
      </p:sp>
      <p:cxnSp>
        <p:nvCxnSpPr>
          <p:cNvPr id="17" name="Conector recto de flecha 16"/>
          <p:cNvCxnSpPr/>
          <p:nvPr/>
        </p:nvCxnSpPr>
        <p:spPr>
          <a:xfrm flipV="1">
            <a:off x="3494387" y="2635605"/>
            <a:ext cx="522464" cy="44636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8" name="Conector recto de flecha 17"/>
          <p:cNvCxnSpPr/>
          <p:nvPr/>
        </p:nvCxnSpPr>
        <p:spPr>
          <a:xfrm>
            <a:off x="3598181" y="3310971"/>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9" name="Conector recto de flecha 18"/>
          <p:cNvCxnSpPr/>
          <p:nvPr/>
        </p:nvCxnSpPr>
        <p:spPr>
          <a:xfrm>
            <a:off x="3546615" y="3604832"/>
            <a:ext cx="450458" cy="496502"/>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0" name="CuadroTexto 19"/>
          <p:cNvSpPr txBox="1"/>
          <p:nvPr/>
        </p:nvSpPr>
        <p:spPr>
          <a:xfrm>
            <a:off x="4130050" y="2379239"/>
            <a:ext cx="3633385" cy="369332"/>
          </a:xfrm>
          <a:prstGeom prst="rect">
            <a:avLst/>
          </a:prstGeom>
          <a:noFill/>
        </p:spPr>
        <p:txBody>
          <a:bodyPr wrap="square" rtlCol="0">
            <a:spAutoFit/>
          </a:bodyPr>
          <a:lstStyle/>
          <a:p>
            <a:pPr algn="ctr"/>
            <a:r>
              <a:rPr lang="es-ES_tradnl" dirty="0"/>
              <a:t>Privilegio de la Administración</a:t>
            </a:r>
          </a:p>
        </p:txBody>
      </p:sp>
      <p:sp>
        <p:nvSpPr>
          <p:cNvPr id="25" name="CuadroTexto 24"/>
          <p:cNvSpPr txBox="1"/>
          <p:nvPr/>
        </p:nvSpPr>
        <p:spPr>
          <a:xfrm>
            <a:off x="4130050" y="3132169"/>
            <a:ext cx="1777691" cy="369332"/>
          </a:xfrm>
          <a:prstGeom prst="rect">
            <a:avLst/>
          </a:prstGeom>
          <a:noFill/>
        </p:spPr>
        <p:txBody>
          <a:bodyPr wrap="square" rtlCol="0">
            <a:spAutoFit/>
          </a:bodyPr>
          <a:lstStyle/>
          <a:p>
            <a:pPr algn="ctr"/>
            <a:r>
              <a:rPr lang="es-ES_tradnl" dirty="0"/>
              <a:t>Acto de trámite</a:t>
            </a:r>
          </a:p>
        </p:txBody>
      </p:sp>
      <p:cxnSp>
        <p:nvCxnSpPr>
          <p:cNvPr id="26" name="Conector recto de flecha 25"/>
          <p:cNvCxnSpPr/>
          <p:nvPr/>
        </p:nvCxnSpPr>
        <p:spPr>
          <a:xfrm>
            <a:off x="5907741" y="3310971"/>
            <a:ext cx="465438" cy="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7" name="CuadroTexto 26"/>
          <p:cNvSpPr txBox="1"/>
          <p:nvPr/>
        </p:nvSpPr>
        <p:spPr>
          <a:xfrm>
            <a:off x="6483687" y="3110541"/>
            <a:ext cx="2310689" cy="369332"/>
          </a:xfrm>
          <a:prstGeom prst="rect">
            <a:avLst/>
          </a:prstGeom>
          <a:noFill/>
        </p:spPr>
        <p:txBody>
          <a:bodyPr wrap="square" rtlCol="0">
            <a:spAutoFit/>
          </a:bodyPr>
          <a:lstStyle/>
          <a:p>
            <a:pPr algn="ctr"/>
            <a:r>
              <a:rPr lang="es-ES_tradnl" dirty="0"/>
              <a:t>No declara derecho</a:t>
            </a:r>
          </a:p>
        </p:txBody>
      </p:sp>
      <p:sp>
        <p:nvSpPr>
          <p:cNvPr id="28" name="CuadroTexto 27"/>
          <p:cNvSpPr txBox="1"/>
          <p:nvPr/>
        </p:nvSpPr>
        <p:spPr>
          <a:xfrm>
            <a:off x="3830900" y="3994239"/>
            <a:ext cx="2772774" cy="369332"/>
          </a:xfrm>
          <a:prstGeom prst="rect">
            <a:avLst/>
          </a:prstGeom>
          <a:noFill/>
        </p:spPr>
        <p:txBody>
          <a:bodyPr wrap="square" rtlCol="0">
            <a:spAutoFit/>
          </a:bodyPr>
          <a:lstStyle/>
          <a:p>
            <a:pPr algn="ctr"/>
            <a:r>
              <a:rPr lang="es-ES_tradnl" dirty="0"/>
              <a:t>No es vinculante</a:t>
            </a:r>
          </a:p>
        </p:txBody>
      </p:sp>
    </p:spTree>
    <p:extLst>
      <p:ext uri="{BB962C8B-B14F-4D97-AF65-F5344CB8AC3E}">
        <p14:creationId xmlns:p14="http://schemas.microsoft.com/office/powerpoint/2010/main" val="2823148209"/>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29</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REQUERIMIENTO PREVIO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16" name="CuadroTexto 15"/>
          <p:cNvSpPr txBox="1"/>
          <p:nvPr/>
        </p:nvSpPr>
        <p:spPr>
          <a:xfrm>
            <a:off x="3130279" y="1813055"/>
            <a:ext cx="2735729" cy="646331"/>
          </a:xfrm>
          <a:prstGeom prst="rect">
            <a:avLst/>
          </a:prstGeom>
          <a:noFill/>
        </p:spPr>
        <p:txBody>
          <a:bodyPr wrap="square" rtlCol="0">
            <a:spAutoFit/>
          </a:bodyPr>
          <a:lstStyle/>
          <a:p>
            <a:pPr algn="ctr"/>
            <a:r>
              <a:rPr lang="es-ES_tradnl" b="1" dirty="0"/>
              <a:t>Requerimiento Previo</a:t>
            </a:r>
          </a:p>
          <a:p>
            <a:pPr algn="ctr"/>
            <a:r>
              <a:rPr lang="es-ES_tradnl" b="1" dirty="0"/>
              <a:t>(196.3 LCSP)</a:t>
            </a:r>
            <a:endParaRPr lang="es-ES_tradnl" dirty="0"/>
          </a:p>
        </p:txBody>
      </p:sp>
      <p:sp>
        <p:nvSpPr>
          <p:cNvPr id="22" name="CuadroTexto 21"/>
          <p:cNvSpPr txBox="1"/>
          <p:nvPr/>
        </p:nvSpPr>
        <p:spPr>
          <a:xfrm>
            <a:off x="2873863" y="3280483"/>
            <a:ext cx="3254189" cy="923330"/>
          </a:xfrm>
          <a:prstGeom prst="rect">
            <a:avLst/>
          </a:prstGeom>
          <a:noFill/>
        </p:spPr>
        <p:txBody>
          <a:bodyPr wrap="square" rtlCol="0">
            <a:spAutoFit/>
          </a:bodyPr>
          <a:lstStyle/>
          <a:p>
            <a:pPr algn="ctr"/>
            <a:r>
              <a:rPr lang="es-ES_tradnl" dirty="0"/>
              <a:t>Si la Administración </a:t>
            </a:r>
            <a:r>
              <a:rPr lang="es-ES_tradnl" b="1" dirty="0"/>
              <a:t>no determina</a:t>
            </a:r>
            <a:r>
              <a:rPr lang="es-ES_tradnl" dirty="0"/>
              <a:t> quién es el responsable</a:t>
            </a:r>
          </a:p>
        </p:txBody>
      </p:sp>
      <p:sp>
        <p:nvSpPr>
          <p:cNvPr id="24" name="CuadroTexto 23"/>
          <p:cNvSpPr txBox="1"/>
          <p:nvPr/>
        </p:nvSpPr>
        <p:spPr>
          <a:xfrm>
            <a:off x="2896101" y="4908415"/>
            <a:ext cx="3254189" cy="923330"/>
          </a:xfrm>
          <a:prstGeom prst="rect">
            <a:avLst/>
          </a:prstGeom>
          <a:noFill/>
        </p:spPr>
        <p:txBody>
          <a:bodyPr wrap="square" rtlCol="0">
            <a:spAutoFit/>
          </a:bodyPr>
          <a:lstStyle/>
          <a:p>
            <a:pPr algn="ctr"/>
            <a:r>
              <a:rPr lang="es-ES_tradnl" dirty="0"/>
              <a:t>Motivo suficiente para </a:t>
            </a:r>
            <a:r>
              <a:rPr lang="es-ES_tradnl" b="1" dirty="0"/>
              <a:t>atribuirle la responsabilidad </a:t>
            </a:r>
            <a:r>
              <a:rPr lang="es-ES_tradnl" dirty="0"/>
              <a:t>(STSJ Aragón 375/2007)</a:t>
            </a:r>
          </a:p>
        </p:txBody>
      </p:sp>
      <p:cxnSp>
        <p:nvCxnSpPr>
          <p:cNvPr id="11" name="Conector recto de flecha 10"/>
          <p:cNvCxnSpPr/>
          <p:nvPr/>
        </p:nvCxnSpPr>
        <p:spPr>
          <a:xfrm flipH="1">
            <a:off x="4499779" y="2759844"/>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2" name="Conector recto de flecha 11"/>
          <p:cNvCxnSpPr/>
          <p:nvPr/>
        </p:nvCxnSpPr>
        <p:spPr>
          <a:xfrm flipH="1">
            <a:off x="4517611" y="4343824"/>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3" name="Elipse 12"/>
          <p:cNvSpPr/>
          <p:nvPr/>
        </p:nvSpPr>
        <p:spPr>
          <a:xfrm>
            <a:off x="3130279" y="1591826"/>
            <a:ext cx="2735729" cy="1035473"/>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17" name="Rectángulo 16"/>
          <p:cNvSpPr/>
          <p:nvPr/>
        </p:nvSpPr>
        <p:spPr>
          <a:xfrm>
            <a:off x="2883575" y="3302236"/>
            <a:ext cx="3244477" cy="910038"/>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18" name="Rectángulo 17"/>
          <p:cNvSpPr/>
          <p:nvPr/>
        </p:nvSpPr>
        <p:spPr>
          <a:xfrm>
            <a:off x="2896101" y="4903211"/>
            <a:ext cx="3244477" cy="991124"/>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extLst>
      <p:ext uri="{BB962C8B-B14F-4D97-AF65-F5344CB8AC3E}">
        <p14:creationId xmlns:p14="http://schemas.microsoft.com/office/powerpoint/2010/main" val="3207662313"/>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30</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RECLAMACIÓN DE LA INDEMNIZACIÓN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16" name="CuadroTexto 15"/>
          <p:cNvSpPr txBox="1"/>
          <p:nvPr/>
        </p:nvSpPr>
        <p:spPr>
          <a:xfrm>
            <a:off x="3030071" y="1575061"/>
            <a:ext cx="2735729" cy="646331"/>
          </a:xfrm>
          <a:prstGeom prst="rect">
            <a:avLst/>
          </a:prstGeom>
          <a:noFill/>
        </p:spPr>
        <p:txBody>
          <a:bodyPr wrap="square" rtlCol="0">
            <a:spAutoFit/>
          </a:bodyPr>
          <a:lstStyle/>
          <a:p>
            <a:pPr algn="ctr"/>
            <a:r>
              <a:rPr lang="es-ES_tradnl" b="1" dirty="0"/>
              <a:t>Alternativas de reclamación (LCSP)</a:t>
            </a:r>
            <a:endParaRPr lang="es-ES_tradnl" dirty="0"/>
          </a:p>
        </p:txBody>
      </p:sp>
      <p:cxnSp>
        <p:nvCxnSpPr>
          <p:cNvPr id="21" name="Conector recto de flecha 20"/>
          <p:cNvCxnSpPr/>
          <p:nvPr/>
        </p:nvCxnSpPr>
        <p:spPr>
          <a:xfrm>
            <a:off x="4501244" y="2591284"/>
            <a:ext cx="9712" cy="9720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2" name="CuadroTexto 21"/>
          <p:cNvSpPr txBox="1"/>
          <p:nvPr/>
        </p:nvSpPr>
        <p:spPr>
          <a:xfrm>
            <a:off x="2967696" y="3721921"/>
            <a:ext cx="3254189" cy="923330"/>
          </a:xfrm>
          <a:prstGeom prst="rect">
            <a:avLst/>
          </a:prstGeom>
          <a:noFill/>
        </p:spPr>
        <p:txBody>
          <a:bodyPr wrap="square" rtlCol="0">
            <a:spAutoFit/>
          </a:bodyPr>
          <a:lstStyle/>
          <a:p>
            <a:pPr algn="ctr"/>
            <a:r>
              <a:rPr lang="es-ES" dirty="0"/>
              <a:t>Contra la administración y también opcionalmente contra el contratista.</a:t>
            </a:r>
            <a:endParaRPr lang="es-ES_tradnl" dirty="0"/>
          </a:p>
        </p:txBody>
      </p:sp>
      <p:cxnSp>
        <p:nvCxnSpPr>
          <p:cNvPr id="23" name="Conector recto de flecha 22"/>
          <p:cNvCxnSpPr/>
          <p:nvPr/>
        </p:nvCxnSpPr>
        <p:spPr>
          <a:xfrm flipH="1">
            <a:off x="4510956" y="4806235"/>
            <a:ext cx="1" cy="2160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4" name="CuadroTexto 23"/>
          <p:cNvSpPr txBox="1"/>
          <p:nvPr/>
        </p:nvSpPr>
        <p:spPr>
          <a:xfrm>
            <a:off x="2819220" y="5140774"/>
            <a:ext cx="3629959" cy="1077218"/>
          </a:xfrm>
          <a:prstGeom prst="rect">
            <a:avLst/>
          </a:prstGeom>
          <a:noFill/>
        </p:spPr>
        <p:txBody>
          <a:bodyPr wrap="square" rtlCol="0">
            <a:spAutoFit/>
          </a:bodyPr>
          <a:lstStyle/>
          <a:p>
            <a:pPr algn="ctr"/>
            <a:r>
              <a:rPr lang="es-ES" sz="1600" dirty="0"/>
              <a:t>Cuando se</a:t>
            </a:r>
          </a:p>
          <a:p>
            <a:pPr algn="ctr"/>
            <a:r>
              <a:rPr lang="es-ES" sz="1600" dirty="0"/>
              <a:t>discute sobre si el resultado lesivo debe ser atribuido al contratista o a la Administración</a:t>
            </a:r>
            <a:endParaRPr lang="es-ES_tradnl" dirty="0"/>
          </a:p>
        </p:txBody>
      </p:sp>
      <p:cxnSp>
        <p:nvCxnSpPr>
          <p:cNvPr id="11" name="Conector recto de flecha 10"/>
          <p:cNvCxnSpPr/>
          <p:nvPr/>
        </p:nvCxnSpPr>
        <p:spPr>
          <a:xfrm flipH="1">
            <a:off x="2456258" y="2127696"/>
            <a:ext cx="573813" cy="37225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2" name="Conector recto de flecha 11"/>
          <p:cNvCxnSpPr/>
          <p:nvPr/>
        </p:nvCxnSpPr>
        <p:spPr>
          <a:xfrm>
            <a:off x="5910633" y="2127970"/>
            <a:ext cx="572400" cy="3708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7" name="CuadroTexto 16"/>
          <p:cNvSpPr txBox="1"/>
          <p:nvPr/>
        </p:nvSpPr>
        <p:spPr>
          <a:xfrm>
            <a:off x="343728" y="2709006"/>
            <a:ext cx="3254189" cy="646331"/>
          </a:xfrm>
          <a:prstGeom prst="rect">
            <a:avLst/>
          </a:prstGeom>
          <a:noFill/>
        </p:spPr>
        <p:txBody>
          <a:bodyPr wrap="square" rtlCol="0">
            <a:spAutoFit/>
          </a:bodyPr>
          <a:lstStyle/>
          <a:p>
            <a:pPr algn="ctr"/>
            <a:r>
              <a:rPr lang="es-ES" dirty="0"/>
              <a:t>Contra el contratista directamente</a:t>
            </a:r>
            <a:endParaRPr lang="es-ES_tradnl" dirty="0"/>
          </a:p>
        </p:txBody>
      </p:sp>
      <p:sp>
        <p:nvSpPr>
          <p:cNvPr id="18" name="CuadroTexto 17"/>
          <p:cNvSpPr txBox="1"/>
          <p:nvPr/>
        </p:nvSpPr>
        <p:spPr>
          <a:xfrm>
            <a:off x="5737756" y="2709006"/>
            <a:ext cx="3254189" cy="646331"/>
          </a:xfrm>
          <a:prstGeom prst="rect">
            <a:avLst/>
          </a:prstGeom>
          <a:noFill/>
        </p:spPr>
        <p:txBody>
          <a:bodyPr wrap="square" rtlCol="0">
            <a:spAutoFit/>
          </a:bodyPr>
          <a:lstStyle/>
          <a:p>
            <a:pPr algn="ctr"/>
            <a:r>
              <a:rPr lang="es-ES" dirty="0"/>
              <a:t>Requerimiento previo ante la Administración</a:t>
            </a:r>
            <a:endParaRPr lang="es-ES_tradnl" dirty="0"/>
          </a:p>
        </p:txBody>
      </p:sp>
      <p:sp>
        <p:nvSpPr>
          <p:cNvPr id="19" name="CuadroTexto 18"/>
          <p:cNvSpPr txBox="1"/>
          <p:nvPr/>
        </p:nvSpPr>
        <p:spPr>
          <a:xfrm>
            <a:off x="136436" y="4162413"/>
            <a:ext cx="2546723" cy="1077218"/>
          </a:xfrm>
          <a:prstGeom prst="rect">
            <a:avLst/>
          </a:prstGeom>
          <a:noFill/>
        </p:spPr>
        <p:txBody>
          <a:bodyPr wrap="square" rtlCol="0">
            <a:spAutoFit/>
          </a:bodyPr>
          <a:lstStyle/>
          <a:p>
            <a:pPr algn="ctr"/>
            <a:r>
              <a:rPr lang="es-ES" sz="1600" dirty="0"/>
              <a:t>Ante los</a:t>
            </a:r>
          </a:p>
          <a:p>
            <a:pPr algn="ctr"/>
            <a:r>
              <a:rPr lang="es-ES" sz="1600" dirty="0"/>
              <a:t>tribunales de la jurisdicción ordinaria o civil</a:t>
            </a:r>
            <a:endParaRPr lang="es-ES_tradnl" sz="1600" dirty="0"/>
          </a:p>
        </p:txBody>
      </p:sp>
      <p:cxnSp>
        <p:nvCxnSpPr>
          <p:cNvPr id="20" name="Conector recto de flecha 19"/>
          <p:cNvCxnSpPr/>
          <p:nvPr/>
        </p:nvCxnSpPr>
        <p:spPr>
          <a:xfrm flipH="1">
            <a:off x="1497478" y="3582809"/>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25" name="Conector recto de flecha 24"/>
          <p:cNvCxnSpPr/>
          <p:nvPr/>
        </p:nvCxnSpPr>
        <p:spPr>
          <a:xfrm flipH="1">
            <a:off x="7641998" y="3582809"/>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6" name="CuadroTexto 25"/>
          <p:cNvSpPr txBox="1"/>
          <p:nvPr/>
        </p:nvSpPr>
        <p:spPr>
          <a:xfrm>
            <a:off x="6520611" y="4166912"/>
            <a:ext cx="2546723" cy="584775"/>
          </a:xfrm>
          <a:prstGeom prst="rect">
            <a:avLst/>
          </a:prstGeom>
          <a:noFill/>
        </p:spPr>
        <p:txBody>
          <a:bodyPr wrap="square" rtlCol="0">
            <a:spAutoFit/>
          </a:bodyPr>
          <a:lstStyle/>
          <a:p>
            <a:pPr algn="ctr"/>
            <a:r>
              <a:rPr lang="es-ES" sz="1600" dirty="0"/>
              <a:t>Para determinar quién es el responsable</a:t>
            </a:r>
            <a:endParaRPr lang="es-ES_tradnl" sz="1600" dirty="0"/>
          </a:p>
        </p:txBody>
      </p:sp>
      <p:sp>
        <p:nvSpPr>
          <p:cNvPr id="27" name="Elipse 26"/>
          <p:cNvSpPr/>
          <p:nvPr/>
        </p:nvSpPr>
        <p:spPr>
          <a:xfrm>
            <a:off x="3130279" y="1435610"/>
            <a:ext cx="2635521" cy="1041377"/>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8" name="Rectángulo 27"/>
          <p:cNvSpPr/>
          <p:nvPr/>
        </p:nvSpPr>
        <p:spPr>
          <a:xfrm>
            <a:off x="747332" y="2618203"/>
            <a:ext cx="2387892" cy="835058"/>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9" name="Rectángulo 28"/>
          <p:cNvSpPr/>
          <p:nvPr/>
        </p:nvSpPr>
        <p:spPr>
          <a:xfrm>
            <a:off x="224534" y="4130971"/>
            <a:ext cx="2466446" cy="1085034"/>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31" name="Rectángulo 30"/>
          <p:cNvSpPr/>
          <p:nvPr/>
        </p:nvSpPr>
        <p:spPr>
          <a:xfrm>
            <a:off x="3017545" y="3659976"/>
            <a:ext cx="3166762" cy="1022087"/>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32" name="Rectángulo 31"/>
          <p:cNvSpPr/>
          <p:nvPr/>
        </p:nvSpPr>
        <p:spPr>
          <a:xfrm>
            <a:off x="2880950" y="5144209"/>
            <a:ext cx="3543177" cy="1140481"/>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33" name="Rectángulo 32"/>
          <p:cNvSpPr/>
          <p:nvPr/>
        </p:nvSpPr>
        <p:spPr>
          <a:xfrm>
            <a:off x="5765800" y="2618204"/>
            <a:ext cx="3226145" cy="830228"/>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34" name="Rectángulo 33"/>
          <p:cNvSpPr/>
          <p:nvPr/>
        </p:nvSpPr>
        <p:spPr>
          <a:xfrm>
            <a:off x="6483033" y="4130971"/>
            <a:ext cx="2515140" cy="711352"/>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extLst>
      <p:ext uri="{BB962C8B-B14F-4D97-AF65-F5344CB8AC3E}">
        <p14:creationId xmlns:p14="http://schemas.microsoft.com/office/powerpoint/2010/main" val="1673144433"/>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Marcador de número de diapositiva 7"/>
          <p:cNvSpPr>
            <a:spLocks noGrp="1"/>
          </p:cNvSpPr>
          <p:nvPr>
            <p:ph type="sldNum" sz="quarter" idx="12"/>
          </p:nvPr>
        </p:nvSpPr>
        <p:spPr>
          <a:xfrm>
            <a:off x="-4522" y="6483675"/>
            <a:ext cx="9148522" cy="365125"/>
          </a:xfrm>
        </p:spPr>
        <p:txBody>
          <a:bodyPr/>
          <a:lstStyle/>
          <a:p>
            <a:pPr algn="ctr">
              <a:defRPr/>
            </a:pPr>
            <a:r>
              <a:rPr lang="en-US" dirty="0"/>
              <a:t>31</a:t>
            </a:r>
          </a:p>
        </p:txBody>
      </p:sp>
      <p:sp>
        <p:nvSpPr>
          <p:cNvPr id="14" name="Title 1"/>
          <p:cNvSpPr txBox="1">
            <a:spLocks/>
          </p:cNvSpPr>
          <p:nvPr/>
        </p:nvSpPr>
        <p:spPr>
          <a:xfrm>
            <a:off x="7836" y="93239"/>
            <a:ext cx="9148523" cy="1143000"/>
          </a:xfrm>
          <a:prstGeom prst="rect">
            <a:avLst/>
          </a:prstGeom>
        </p:spPr>
        <p:txBody>
          <a:bodyPr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s-ES_tradnl" sz="3600" b="1" dirty="0">
                <a:solidFill>
                  <a:schemeClr val="tx2"/>
                </a:solidFill>
              </a:rPr>
              <a:t>RECLAMACIÓN DE LA INDEMNIZACIÓN </a:t>
            </a:r>
            <a:endParaRPr lang="es-ES_tradnl" sz="3600" dirty="0">
              <a:solidFill>
                <a:schemeClr val="tx2"/>
              </a:solidFill>
            </a:endParaRPr>
          </a:p>
        </p:txBody>
      </p:sp>
      <p:cxnSp>
        <p:nvCxnSpPr>
          <p:cNvPr id="15" name="Straight Connector 42"/>
          <p:cNvCxnSpPr/>
          <p:nvPr/>
        </p:nvCxnSpPr>
        <p:spPr>
          <a:xfrm>
            <a:off x="726612" y="1236239"/>
            <a:ext cx="7568689" cy="0"/>
          </a:xfrm>
          <a:prstGeom prst="line">
            <a:avLst/>
          </a:prstGeom>
        </p:spPr>
        <p:style>
          <a:lnRef idx="2">
            <a:schemeClr val="accent1"/>
          </a:lnRef>
          <a:fillRef idx="0">
            <a:schemeClr val="accent1"/>
          </a:fillRef>
          <a:effectRef idx="1">
            <a:schemeClr val="accent1"/>
          </a:effectRef>
          <a:fontRef idx="minor">
            <a:schemeClr val="tx1"/>
          </a:fontRef>
        </p:style>
      </p:cxnSp>
      <p:sp>
        <p:nvSpPr>
          <p:cNvPr id="16" name="CuadroTexto 15"/>
          <p:cNvSpPr txBox="1"/>
          <p:nvPr/>
        </p:nvSpPr>
        <p:spPr>
          <a:xfrm>
            <a:off x="3030071" y="1762951"/>
            <a:ext cx="2972870" cy="369332"/>
          </a:xfrm>
          <a:prstGeom prst="rect">
            <a:avLst/>
          </a:prstGeom>
          <a:noFill/>
        </p:spPr>
        <p:txBody>
          <a:bodyPr wrap="square" rtlCol="0">
            <a:spAutoFit/>
          </a:bodyPr>
          <a:lstStyle/>
          <a:p>
            <a:pPr algn="ctr"/>
            <a:r>
              <a:rPr lang="es-ES_tradnl" b="1" dirty="0"/>
              <a:t>¿quién debe responder?</a:t>
            </a:r>
            <a:endParaRPr lang="es-ES_tradnl" dirty="0"/>
          </a:p>
        </p:txBody>
      </p:sp>
      <p:cxnSp>
        <p:nvCxnSpPr>
          <p:cNvPr id="11" name="Conector recto de flecha 10"/>
          <p:cNvCxnSpPr/>
          <p:nvPr/>
        </p:nvCxnSpPr>
        <p:spPr>
          <a:xfrm flipH="1">
            <a:off x="3012888" y="2336994"/>
            <a:ext cx="573813" cy="372256"/>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12" name="Conector recto de flecha 11"/>
          <p:cNvCxnSpPr/>
          <p:nvPr/>
        </p:nvCxnSpPr>
        <p:spPr>
          <a:xfrm>
            <a:off x="5026420" y="2341190"/>
            <a:ext cx="572400" cy="370800"/>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17" name="CuadroTexto 16"/>
          <p:cNvSpPr txBox="1"/>
          <p:nvPr/>
        </p:nvSpPr>
        <p:spPr>
          <a:xfrm>
            <a:off x="844177" y="3096042"/>
            <a:ext cx="3254189" cy="646331"/>
          </a:xfrm>
          <a:prstGeom prst="rect">
            <a:avLst/>
          </a:prstGeom>
          <a:noFill/>
        </p:spPr>
        <p:txBody>
          <a:bodyPr wrap="square" rtlCol="0">
            <a:spAutoFit/>
          </a:bodyPr>
          <a:lstStyle/>
          <a:p>
            <a:pPr algn="ctr"/>
            <a:r>
              <a:rPr lang="es-ES" dirty="0"/>
              <a:t>Dictamen Consejo de Estado 996/2007 de 30/5/07</a:t>
            </a:r>
            <a:endParaRPr lang="es-ES_tradnl" dirty="0"/>
          </a:p>
        </p:txBody>
      </p:sp>
      <p:sp>
        <p:nvSpPr>
          <p:cNvPr id="18" name="CuadroTexto 17"/>
          <p:cNvSpPr txBox="1"/>
          <p:nvPr/>
        </p:nvSpPr>
        <p:spPr>
          <a:xfrm>
            <a:off x="4627628" y="3113766"/>
            <a:ext cx="3254189" cy="646331"/>
          </a:xfrm>
          <a:prstGeom prst="rect">
            <a:avLst/>
          </a:prstGeom>
          <a:noFill/>
        </p:spPr>
        <p:txBody>
          <a:bodyPr wrap="square" rtlCol="0">
            <a:spAutoFit/>
          </a:bodyPr>
          <a:lstStyle/>
          <a:p>
            <a:pPr algn="ctr"/>
            <a:r>
              <a:rPr lang="es-ES" dirty="0"/>
              <a:t>Dictamen Consejo Consultivo de Galicia 194/2015 de 5/8/15</a:t>
            </a:r>
            <a:endParaRPr lang="es-ES_tradnl" dirty="0"/>
          </a:p>
        </p:txBody>
      </p:sp>
      <p:sp>
        <p:nvSpPr>
          <p:cNvPr id="19" name="CuadroTexto 18"/>
          <p:cNvSpPr txBox="1"/>
          <p:nvPr/>
        </p:nvSpPr>
        <p:spPr>
          <a:xfrm>
            <a:off x="1060870" y="4603659"/>
            <a:ext cx="2546723" cy="830997"/>
          </a:xfrm>
          <a:prstGeom prst="rect">
            <a:avLst/>
          </a:prstGeom>
          <a:noFill/>
        </p:spPr>
        <p:txBody>
          <a:bodyPr wrap="square" rtlCol="0">
            <a:spAutoFit/>
          </a:bodyPr>
          <a:lstStyle/>
          <a:p>
            <a:pPr algn="ctr"/>
            <a:r>
              <a:rPr lang="es-ES" sz="1600" dirty="0"/>
              <a:t>Responde la Administración y repite frente al contratista</a:t>
            </a:r>
            <a:endParaRPr lang="es-ES_tradnl" sz="1600" dirty="0"/>
          </a:p>
        </p:txBody>
      </p:sp>
      <p:cxnSp>
        <p:nvCxnSpPr>
          <p:cNvPr id="20" name="Conector recto de flecha 19"/>
          <p:cNvCxnSpPr/>
          <p:nvPr/>
        </p:nvCxnSpPr>
        <p:spPr>
          <a:xfrm flipH="1">
            <a:off x="2334232" y="3909330"/>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cxnSp>
        <p:nvCxnSpPr>
          <p:cNvPr id="25" name="Conector recto de flecha 24"/>
          <p:cNvCxnSpPr/>
          <p:nvPr/>
        </p:nvCxnSpPr>
        <p:spPr>
          <a:xfrm flipH="1">
            <a:off x="6130747" y="3926784"/>
            <a:ext cx="1" cy="440819"/>
          </a:xfrm>
          <a:prstGeom prst="straightConnector1">
            <a:avLst/>
          </a:prstGeom>
          <a:ln>
            <a:solidFill>
              <a:schemeClr val="accent1"/>
            </a:solidFill>
            <a:tailEnd type="triangle"/>
          </a:ln>
        </p:spPr>
        <p:style>
          <a:lnRef idx="2">
            <a:schemeClr val="accent1"/>
          </a:lnRef>
          <a:fillRef idx="0">
            <a:schemeClr val="accent1"/>
          </a:fillRef>
          <a:effectRef idx="1">
            <a:schemeClr val="accent1"/>
          </a:effectRef>
          <a:fontRef idx="minor">
            <a:schemeClr val="tx1"/>
          </a:fontRef>
        </p:style>
      </p:cxnSp>
      <p:sp>
        <p:nvSpPr>
          <p:cNvPr id="26" name="CuadroTexto 25"/>
          <p:cNvSpPr txBox="1"/>
          <p:nvPr/>
        </p:nvSpPr>
        <p:spPr>
          <a:xfrm>
            <a:off x="4902409" y="4530460"/>
            <a:ext cx="2546723" cy="584775"/>
          </a:xfrm>
          <a:prstGeom prst="rect">
            <a:avLst/>
          </a:prstGeom>
          <a:noFill/>
        </p:spPr>
        <p:txBody>
          <a:bodyPr wrap="square" rtlCol="0">
            <a:spAutoFit/>
          </a:bodyPr>
          <a:lstStyle/>
          <a:p>
            <a:pPr algn="ctr"/>
            <a:r>
              <a:rPr lang="es-ES" sz="1600" dirty="0"/>
              <a:t>Responde directamente el contratista</a:t>
            </a:r>
            <a:endParaRPr lang="es-ES_tradnl" sz="1600" dirty="0"/>
          </a:p>
        </p:txBody>
      </p:sp>
      <p:sp>
        <p:nvSpPr>
          <p:cNvPr id="21" name="Rectángulo 20"/>
          <p:cNvSpPr/>
          <p:nvPr/>
        </p:nvSpPr>
        <p:spPr>
          <a:xfrm>
            <a:off x="844176" y="2980299"/>
            <a:ext cx="3254189" cy="835058"/>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2" name="Rectángulo 21"/>
          <p:cNvSpPr/>
          <p:nvPr/>
        </p:nvSpPr>
        <p:spPr>
          <a:xfrm>
            <a:off x="1141147" y="4467171"/>
            <a:ext cx="2466446" cy="1085034"/>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7" name="Rectángulo 26"/>
          <p:cNvSpPr/>
          <p:nvPr/>
        </p:nvSpPr>
        <p:spPr>
          <a:xfrm>
            <a:off x="4655672" y="2980299"/>
            <a:ext cx="3226145" cy="830228"/>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
        <p:nvSpPr>
          <p:cNvPr id="28" name="Rectángulo 27"/>
          <p:cNvSpPr/>
          <p:nvPr/>
        </p:nvSpPr>
        <p:spPr>
          <a:xfrm>
            <a:off x="5011174" y="4467171"/>
            <a:ext cx="2437958" cy="711352"/>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extLst>
      <p:ext uri="{BB962C8B-B14F-4D97-AF65-F5344CB8AC3E}">
        <p14:creationId xmlns:p14="http://schemas.microsoft.com/office/powerpoint/2010/main" val="155590431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6" name="Marcador de contenido 5"/>
          <p:cNvSpPr>
            <a:spLocks noGrp="1"/>
          </p:cNvSpPr>
          <p:nvPr>
            <p:ph sz="half" idx="2"/>
          </p:nvPr>
        </p:nvSpPr>
        <p:spPr>
          <a:xfrm>
            <a:off x="1331844" y="1739044"/>
            <a:ext cx="7169926" cy="4629100"/>
          </a:xfrm>
        </p:spPr>
        <p:txBody>
          <a:bodyPr>
            <a:normAutofit lnSpcReduction="10000"/>
          </a:bodyPr>
          <a:lstStyle/>
          <a:p>
            <a:pPr algn="just"/>
            <a:r>
              <a:rPr lang="es-ES" sz="1600" dirty="0">
                <a:solidFill>
                  <a:srgbClr val="FF0000"/>
                </a:solidFill>
              </a:rPr>
              <a:t>Artículo 25.1 ley de bases, suministro de agua es competencia de las entidades locales, servicio mínimo que debe prestarse en todos los municipios.</a:t>
            </a:r>
          </a:p>
          <a:p>
            <a:pPr algn="just"/>
            <a:r>
              <a:rPr lang="es-ES" sz="1600" b="1" dirty="0">
                <a:solidFill>
                  <a:srgbClr val="FF0000"/>
                </a:solidFill>
              </a:rPr>
              <a:t>La empresa tiene un contrato de concesión de servicios regulado en ellos artículos 284 y </a:t>
            </a:r>
            <a:r>
              <a:rPr lang="es-ES" sz="1600" b="1" dirty="0" err="1">
                <a:solidFill>
                  <a:srgbClr val="FF0000"/>
                </a:solidFill>
              </a:rPr>
              <a:t>ss</a:t>
            </a:r>
            <a:r>
              <a:rPr lang="es-ES" sz="1600" b="1" dirty="0">
                <a:solidFill>
                  <a:srgbClr val="FF0000"/>
                </a:solidFill>
              </a:rPr>
              <a:t> LCSP. Art. 288LCSP tiene como obligación </a:t>
            </a:r>
            <a:r>
              <a:rPr lang="es-ES" sz="1600" b="1" i="1" dirty="0">
                <a:solidFill>
                  <a:srgbClr val="FF0000"/>
                </a:solidFill>
              </a:rPr>
              <a:t>“indemnizar los daños que se causen a terceros como consecuencia de las operaciones que requiera el desarrollo del servicio, excepto cuando el daño sea producido por causas imputables a la Administración”</a:t>
            </a:r>
          </a:p>
          <a:p>
            <a:pPr algn="just"/>
            <a:r>
              <a:rPr lang="es-ES" sz="1600" dirty="0">
                <a:solidFill>
                  <a:srgbClr val="FF0000"/>
                </a:solidFill>
              </a:rPr>
              <a:t>La responsable es la empresa concesionaria, que al realizar las obras de conducción del agua, no adoptó todas las medidas de cautela y precaución suficiente para evitar el resultado dañoso.</a:t>
            </a:r>
          </a:p>
          <a:p>
            <a:pPr algn="just"/>
            <a:r>
              <a:rPr lang="es-ES" sz="1600" dirty="0">
                <a:solidFill>
                  <a:srgbClr val="FF0000"/>
                </a:solidFill>
              </a:rPr>
              <a:t>Tampoco parece que haya habido una orden de la Administración.</a:t>
            </a:r>
          </a:p>
          <a:p>
            <a:pPr algn="just"/>
            <a:r>
              <a:rPr lang="es-ES" sz="1600" dirty="0">
                <a:solidFill>
                  <a:srgbClr val="FF0000"/>
                </a:solidFill>
              </a:rPr>
              <a:t>Por tanto el señor Argenta podría:</a:t>
            </a:r>
          </a:p>
          <a:p>
            <a:pPr lvl="1" algn="just"/>
            <a:r>
              <a:rPr lang="es-ES" sz="1150" dirty="0">
                <a:solidFill>
                  <a:srgbClr val="FF0000"/>
                </a:solidFill>
              </a:rPr>
              <a:t>Acudir por la vía del derecho privado (1902Ccivil) contra la sociedad concesionaria plazo un año</a:t>
            </a:r>
          </a:p>
          <a:p>
            <a:pPr lvl="1" algn="just"/>
            <a:r>
              <a:rPr lang="es-ES" sz="1150" dirty="0">
                <a:solidFill>
                  <a:srgbClr val="FF0000"/>
                </a:solidFill>
              </a:rPr>
              <a:t>196.3 LCSP, requerir en el año siguiente a la producción del hecho, al órgano de contratación para que este, oído al contratista, se pronuncie sobre a cuál de las partes contratantes corresponde la responsabilidad del daño.</a:t>
            </a:r>
          </a:p>
          <a:p>
            <a:pPr lvl="1" algn="just"/>
            <a:r>
              <a:rPr lang="es-ES" sz="1150" dirty="0">
                <a:solidFill>
                  <a:srgbClr val="FF0000"/>
                </a:solidFill>
              </a:rPr>
              <a:t>Contencioso administrativo conjunto contra la Administración y el contratista</a:t>
            </a:r>
          </a:p>
          <a:p>
            <a:pPr lvl="1" algn="just"/>
            <a:r>
              <a:rPr lang="es-ES" sz="1150" dirty="0">
                <a:solidFill>
                  <a:srgbClr val="FF0000"/>
                </a:solidFill>
              </a:rPr>
              <a:t>Responsabilidad patrimonial 32 ley 40/2015 LRJSP</a:t>
            </a:r>
          </a:p>
          <a:p>
            <a:pPr lvl="1" algn="just"/>
            <a:r>
              <a:rPr lang="es-ES" sz="1150" dirty="0">
                <a:solidFill>
                  <a:srgbClr val="FF0000"/>
                </a:solidFill>
              </a:rPr>
              <a:t>Interponer una reclamación extrajudicial contra el directo causante del daño del que disponía del plazo de un año, vía previa a la vía judicial del derecho privado, que interrumpe la prescripción.</a:t>
            </a:r>
          </a:p>
        </p:txBody>
      </p:sp>
    </p:spTree>
    <p:extLst>
      <p:ext uri="{BB962C8B-B14F-4D97-AF65-F5344CB8AC3E}">
        <p14:creationId xmlns:p14="http://schemas.microsoft.com/office/powerpoint/2010/main" val="276617720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6" name="Marcador de contenido 5"/>
          <p:cNvSpPr>
            <a:spLocks noGrp="1"/>
          </p:cNvSpPr>
          <p:nvPr>
            <p:ph sz="half" idx="2"/>
          </p:nvPr>
        </p:nvSpPr>
        <p:spPr>
          <a:xfrm>
            <a:off x="1331844" y="1739044"/>
            <a:ext cx="7169926" cy="4629100"/>
          </a:xfrm>
        </p:spPr>
        <p:txBody>
          <a:bodyPr>
            <a:normAutofit/>
          </a:bodyPr>
          <a:lstStyle/>
          <a:p>
            <a:pPr algn="just"/>
            <a:r>
              <a:rPr lang="es-ES" sz="1550" dirty="0">
                <a:solidFill>
                  <a:srgbClr val="FF0000"/>
                </a:solidFill>
              </a:rPr>
              <a:t>Existen sentencias </a:t>
            </a:r>
            <a:r>
              <a:rPr lang="es-ES" sz="1550" b="1" dirty="0">
                <a:solidFill>
                  <a:srgbClr val="FF0000"/>
                </a:solidFill>
              </a:rPr>
              <a:t>de TS que han señalado la responsabilidad directa y objetiva del concesionario o contratista </a:t>
            </a:r>
            <a:r>
              <a:rPr lang="es-ES" sz="1550" dirty="0">
                <a:solidFill>
                  <a:srgbClr val="FF0000"/>
                </a:solidFill>
              </a:rPr>
              <a:t>(21.04.1998 que declara la responsabilidad del pirotécnico contratado por el ayuntamiento para el lanzamiento de cohetes por no comprobar que los artefactos lanzados habían explotado en el aire).</a:t>
            </a:r>
          </a:p>
          <a:p>
            <a:pPr algn="just"/>
            <a:r>
              <a:rPr lang="es-ES" sz="1550" dirty="0">
                <a:solidFill>
                  <a:srgbClr val="FF0000"/>
                </a:solidFill>
              </a:rPr>
              <a:t>Incluso autores que dicen que la Administración no tiene que responder de los daños ocasionados por los contratistas</a:t>
            </a:r>
          </a:p>
          <a:p>
            <a:pPr algn="just"/>
            <a:endParaRPr lang="es-ES" sz="1550" dirty="0">
              <a:solidFill>
                <a:srgbClr val="FF0000"/>
              </a:solidFill>
            </a:endParaRPr>
          </a:p>
        </p:txBody>
      </p:sp>
    </p:spTree>
    <p:extLst>
      <p:ext uri="{BB962C8B-B14F-4D97-AF65-F5344CB8AC3E}">
        <p14:creationId xmlns:p14="http://schemas.microsoft.com/office/powerpoint/2010/main" val="5704358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a:t>
            </a:r>
            <a:br>
              <a:rPr lang="es-ES" dirty="0"/>
            </a:br>
            <a:endParaRPr lang="es-ES" dirty="0"/>
          </a:p>
        </p:txBody>
      </p:sp>
      <p:sp>
        <p:nvSpPr>
          <p:cNvPr id="5" name="Marcador de texto 4"/>
          <p:cNvSpPr>
            <a:spLocks noGrp="1"/>
          </p:cNvSpPr>
          <p:nvPr>
            <p:ph type="body" idx="1"/>
          </p:nvPr>
        </p:nvSpPr>
        <p:spPr>
          <a:xfrm>
            <a:off x="1071475" y="1570747"/>
            <a:ext cx="7430295" cy="4796393"/>
          </a:xfrm>
          <a:ln>
            <a:solidFill>
              <a:srgbClr val="FF0000"/>
            </a:solidFill>
          </a:ln>
          <a:effectLst>
            <a:outerShdw blurRad="50800" dist="38100" algn="l" rotWithShape="0">
              <a:prstClr val="black">
                <a:alpha val="40000"/>
              </a:prstClr>
            </a:outerShdw>
          </a:effectLst>
        </p:spPr>
        <p:txBody>
          <a:bodyPr/>
          <a:lstStyle/>
          <a:p>
            <a:pPr algn="just"/>
            <a:r>
              <a:rPr lang="es-ES" sz="1400" dirty="0"/>
              <a:t>Un particular, a través de su abogado, solicitó la responsabilidad patrimonial del Ayuntamiento, ya que al parecer sufrió heridas por asta de vaca durante un encierro. El Ayuntamiento no tiene constancia alguna de dicho incidente puesto que no hay atestado de la guardia civil. Asimismo, una vez iniciado el expediente responsabilidad su solicitud fue desistida, debido a que el abogado no presentó la documentación que le fue requerida por el Ayuntamiento.</a:t>
            </a:r>
            <a:endParaRPr lang="en-GB" sz="1400" dirty="0"/>
          </a:p>
          <a:p>
            <a:pPr algn="just"/>
            <a:r>
              <a:rPr lang="es-ES" sz="1400" dirty="0"/>
              <a:t>Su abogado, aunque podía solicitar nuevamente la responsabilidad patrimonial puesto que su derecho no había decaído, decidió presentar una reclamación directamente a la compañía de seguros contratada por el Ayuntamiento.</a:t>
            </a:r>
            <a:endParaRPr lang="en-GB" sz="1400" dirty="0"/>
          </a:p>
          <a:p>
            <a:pPr algn="just"/>
            <a:r>
              <a:rPr lang="es-ES" sz="1400" dirty="0"/>
              <a:t>Nuestra compañía de seguros, vía email, nos solicita un informe técnico de lo ocurrido puesto que están tramitando el siniestro.</a:t>
            </a:r>
            <a:endParaRPr lang="en-GB" sz="1400" dirty="0"/>
          </a:p>
          <a:p>
            <a:pPr algn="just"/>
            <a:r>
              <a:rPr lang="es-ES" sz="1400" dirty="0"/>
              <a:t>A tenor de la </a:t>
            </a:r>
            <a:r>
              <a:rPr lang="es-ES" sz="1400" u="sng" dirty="0"/>
              <a:t>ley 40/2015 y</a:t>
            </a:r>
            <a:r>
              <a:rPr lang="es-ES" sz="1400" dirty="0"/>
              <a:t> de la Ley del Seguro, nos surgen las siguientes dudas:</a:t>
            </a:r>
            <a:endParaRPr lang="en-GB" sz="1400" dirty="0"/>
          </a:p>
          <a:p>
            <a:pPr marL="342900" indent="-342900" algn="just">
              <a:buAutoNum type="arabicParenR"/>
            </a:pPr>
            <a:r>
              <a:rPr lang="es-ES" sz="1400" dirty="0"/>
              <a:t>¿Puede el ciudadano reclamar directamente al seguro municipal sin que se instruya el correspondiente expediente de responsabilidad patrimonial?</a:t>
            </a:r>
          </a:p>
          <a:p>
            <a:pPr marL="342900" indent="-342900" algn="just">
              <a:buAutoNum type="arabicParenR"/>
            </a:pPr>
            <a:endParaRPr lang="en-GB" sz="1400" dirty="0"/>
          </a:p>
          <a:p>
            <a:pPr algn="just"/>
            <a:r>
              <a:rPr lang="es-ES" sz="1400" dirty="0"/>
              <a:t>2) ¿Tiene la obligación el Ayuntamiento de emitir y enviar un informe técnico al seguro si no existe expediente de responsabilidad patrimonial?.</a:t>
            </a:r>
          </a:p>
          <a:p>
            <a:pPr algn="just"/>
            <a:endParaRPr lang="en-GB" sz="1400" dirty="0"/>
          </a:p>
          <a:p>
            <a:pPr algn="just"/>
            <a:r>
              <a:rPr lang="es-ES" sz="1400" dirty="0"/>
              <a:t>3) ¿La petición de informe técnico por parte de nuestro seguro, debería hacerse mediante la correspondiente instancia con su número de registro o bastaría, tal y como la aseguradora sostiene, con una petición vía email?.</a:t>
            </a:r>
            <a:endParaRPr lang="en-GB" sz="1400" dirty="0"/>
          </a:p>
          <a:p>
            <a:pPr algn="just"/>
            <a:endParaRPr lang="es-ES" sz="1050" dirty="0">
              <a:solidFill>
                <a:srgbClr val="FF0000"/>
              </a:solidFill>
            </a:endParaRPr>
          </a:p>
        </p:txBody>
      </p:sp>
    </p:spTree>
    <p:extLst>
      <p:ext uri="{BB962C8B-B14F-4D97-AF65-F5344CB8AC3E}">
        <p14:creationId xmlns:p14="http://schemas.microsoft.com/office/powerpoint/2010/main" val="260975156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sz="2200" b="1" dirty="0"/>
              <a:t>SUPUESTOS solución</a:t>
            </a:r>
            <a:br>
              <a:rPr lang="es-ES" dirty="0"/>
            </a:br>
            <a:endParaRPr lang="es-ES" dirty="0"/>
          </a:p>
        </p:txBody>
      </p:sp>
      <p:sp>
        <p:nvSpPr>
          <p:cNvPr id="6" name="Marcador de contenido 5"/>
          <p:cNvSpPr>
            <a:spLocks noGrp="1"/>
          </p:cNvSpPr>
          <p:nvPr>
            <p:ph sz="half" idx="2"/>
          </p:nvPr>
        </p:nvSpPr>
        <p:spPr>
          <a:xfrm>
            <a:off x="875131" y="1464162"/>
            <a:ext cx="7753328" cy="5393838"/>
          </a:xfrm>
        </p:spPr>
        <p:txBody>
          <a:bodyPr>
            <a:normAutofit fontScale="25000" lnSpcReduction="20000"/>
          </a:bodyPr>
          <a:lstStyle/>
          <a:p>
            <a:r>
              <a:rPr lang="es-ES" sz="5600" dirty="0">
                <a:solidFill>
                  <a:srgbClr val="FF0000"/>
                </a:solidFill>
              </a:rPr>
              <a:t>Para que surja la responsabilidad de la Administración, han de darse todos los elementos:</a:t>
            </a:r>
            <a:endParaRPr lang="en-GB" sz="5600" dirty="0">
              <a:solidFill>
                <a:srgbClr val="FF0000"/>
              </a:solidFill>
            </a:endParaRPr>
          </a:p>
          <a:p>
            <a:r>
              <a:rPr lang="es-ES" sz="5600" dirty="0">
                <a:solidFill>
                  <a:srgbClr val="FF0000"/>
                </a:solidFill>
              </a:rPr>
              <a:t>1. </a:t>
            </a:r>
            <a:r>
              <a:rPr lang="es-ES" sz="5600" b="1" dirty="0">
                <a:solidFill>
                  <a:srgbClr val="FF0000"/>
                </a:solidFill>
              </a:rPr>
              <a:t>Funcionamiento normal o anormal de los servicios públicos</a:t>
            </a:r>
            <a:r>
              <a:rPr lang="es-ES" sz="5600" dirty="0">
                <a:solidFill>
                  <a:srgbClr val="FF0000"/>
                </a:solidFill>
              </a:rPr>
              <a:t>,  que existe en todo caso al margen de la culpa, ya que también la actividad y funcionamiento irreprochable de los servicios públicos genera responsabilidad, salvo los casos de fuerza mayor.</a:t>
            </a:r>
            <a:endParaRPr lang="en-GB" sz="5600" dirty="0">
              <a:solidFill>
                <a:srgbClr val="FF0000"/>
              </a:solidFill>
            </a:endParaRPr>
          </a:p>
          <a:p>
            <a:r>
              <a:rPr lang="es-ES" sz="5600" dirty="0">
                <a:solidFill>
                  <a:srgbClr val="FF0000"/>
                </a:solidFill>
              </a:rPr>
              <a:t>2. </a:t>
            </a:r>
            <a:r>
              <a:rPr lang="es-ES" sz="5600" b="1" dirty="0">
                <a:solidFill>
                  <a:srgbClr val="FF0000"/>
                </a:solidFill>
              </a:rPr>
              <a:t>La lesión o daño</a:t>
            </a:r>
            <a:r>
              <a:rPr lang="es-ES" sz="5600" dirty="0">
                <a:solidFill>
                  <a:srgbClr val="FF0000"/>
                </a:solidFill>
              </a:rPr>
              <a:t>: no basta que éste sea consecuencia del funcionamiento de los servicios públicos y de la actividad administrativa, es preciso que el daño sea antijurídico, en el sentido de que el perjudicado no tenga el deber de soportarlo, por imponerlo así una disposición legal o reglamentaria. </a:t>
            </a:r>
            <a:endParaRPr lang="en-GB" sz="5600" dirty="0">
              <a:solidFill>
                <a:srgbClr val="FF0000"/>
              </a:solidFill>
            </a:endParaRPr>
          </a:p>
          <a:p>
            <a:r>
              <a:rPr lang="es-ES" sz="5600" dirty="0">
                <a:solidFill>
                  <a:srgbClr val="FF0000"/>
                </a:solidFill>
              </a:rPr>
              <a:t>3. </a:t>
            </a:r>
            <a:r>
              <a:rPr lang="es-ES" sz="5600" b="1" dirty="0">
                <a:solidFill>
                  <a:srgbClr val="FF0000"/>
                </a:solidFill>
              </a:rPr>
              <a:t>El nexo causal o relación de causa a efecto</a:t>
            </a:r>
            <a:r>
              <a:rPr lang="es-ES" sz="5600" dirty="0">
                <a:solidFill>
                  <a:srgbClr val="FF0000"/>
                </a:solidFill>
              </a:rPr>
              <a:t>, esto es, que el daño derive y sea consecuencia de la actividad de la Administración y no imputable al administrado.</a:t>
            </a:r>
            <a:endParaRPr lang="en-GB" sz="5600" dirty="0">
              <a:solidFill>
                <a:srgbClr val="FF0000"/>
              </a:solidFill>
            </a:endParaRPr>
          </a:p>
          <a:p>
            <a:r>
              <a:rPr lang="es-ES" sz="5600" dirty="0">
                <a:solidFill>
                  <a:srgbClr val="FF0000"/>
                </a:solidFill>
              </a:rPr>
              <a:t>Por otro lado, el contrato de seguro de responsabilidad civil es simplemente </a:t>
            </a:r>
            <a:r>
              <a:rPr lang="es-ES" sz="5600" b="1" dirty="0">
                <a:solidFill>
                  <a:srgbClr val="FF0000"/>
                </a:solidFill>
              </a:rPr>
              <a:t>una técnica para gestionar el riesgo.</a:t>
            </a:r>
            <a:endParaRPr lang="en-GB" sz="5600" b="1" dirty="0">
              <a:solidFill>
                <a:srgbClr val="FF0000"/>
              </a:solidFill>
            </a:endParaRPr>
          </a:p>
          <a:p>
            <a:r>
              <a:rPr lang="es-ES" sz="5600" dirty="0">
                <a:solidFill>
                  <a:srgbClr val="FF0000"/>
                </a:solidFill>
              </a:rPr>
              <a:t>Con frecuencia, las pólizas que se suscriben por parte de la mayoría de los ayuntamientos contienen cláusulas de adhesión a un seguro de responsabilidad civil general.</a:t>
            </a:r>
            <a:endParaRPr lang="en-GB" sz="5600" dirty="0">
              <a:solidFill>
                <a:srgbClr val="FF0000"/>
              </a:solidFill>
            </a:endParaRPr>
          </a:p>
          <a:p>
            <a:r>
              <a:rPr lang="es-ES" sz="5600" dirty="0">
                <a:solidFill>
                  <a:srgbClr val="FF0000"/>
                </a:solidFill>
              </a:rPr>
              <a:t>Debemos tener en cuenta que la póliza de seguro de responsabilidad civil es un </a:t>
            </a:r>
            <a:r>
              <a:rPr lang="es-ES" sz="5600" b="1" dirty="0">
                <a:solidFill>
                  <a:srgbClr val="FF0000"/>
                </a:solidFill>
              </a:rPr>
              <a:t>contrato privado</a:t>
            </a:r>
            <a:r>
              <a:rPr lang="es-ES" sz="5600" dirty="0">
                <a:solidFill>
                  <a:srgbClr val="FF0000"/>
                </a:solidFill>
              </a:rPr>
              <a:t>, del que se pueden observar las siguientes características:</a:t>
            </a:r>
            <a:endParaRPr lang="en-GB" sz="5600" dirty="0">
              <a:solidFill>
                <a:srgbClr val="FF0000"/>
              </a:solidFill>
            </a:endParaRPr>
          </a:p>
          <a:p>
            <a:r>
              <a:rPr lang="es-ES" sz="5600" dirty="0">
                <a:solidFill>
                  <a:srgbClr val="FF0000"/>
                </a:solidFill>
              </a:rPr>
              <a:t>1. </a:t>
            </a:r>
            <a:r>
              <a:rPr lang="es-ES" sz="5600" b="1" dirty="0">
                <a:solidFill>
                  <a:srgbClr val="FF0000"/>
                </a:solidFill>
              </a:rPr>
              <a:t>Delimitación temporal del riesgo cubierto durante la vigencia de la póliza del seguro.</a:t>
            </a:r>
            <a:endParaRPr lang="en-GB" sz="5600" b="1" dirty="0">
              <a:solidFill>
                <a:srgbClr val="FF0000"/>
              </a:solidFill>
            </a:endParaRPr>
          </a:p>
          <a:p>
            <a:r>
              <a:rPr lang="es-ES" sz="5600" dirty="0">
                <a:solidFill>
                  <a:srgbClr val="FF0000"/>
                </a:solidFill>
              </a:rPr>
              <a:t>2. </a:t>
            </a:r>
            <a:r>
              <a:rPr lang="es-ES" sz="5600" b="1" dirty="0">
                <a:solidFill>
                  <a:srgbClr val="FF0000"/>
                </a:solidFill>
              </a:rPr>
              <a:t>Limitación de responsabilidad a lo recogido en el clausulado de la póliza,</a:t>
            </a:r>
            <a:r>
              <a:rPr lang="es-ES" sz="5600" dirty="0">
                <a:solidFill>
                  <a:srgbClr val="FF0000"/>
                </a:solidFill>
              </a:rPr>
              <a:t> quedando multitud de riesgos sin cubrir o con ciertas restricciones o sujeto a interpretación por parte de la compañía aseguradora.</a:t>
            </a:r>
            <a:endParaRPr lang="en-GB" sz="5600" dirty="0">
              <a:solidFill>
                <a:srgbClr val="FF0000"/>
              </a:solidFill>
            </a:endParaRPr>
          </a:p>
          <a:p>
            <a:r>
              <a:rPr lang="es-ES" sz="5600" dirty="0">
                <a:solidFill>
                  <a:srgbClr val="FF0000"/>
                </a:solidFill>
              </a:rPr>
              <a:t>Con todo ello, si se determina la existencia de responsabilidad patrimonial por parte de la Administración Pública (que solo a éste compete resolver al respecto), es éste el que deberá asumir dicha responsabilidad y hacer frente su indemnización, sin perjuicio de que pueda acudir al seguro si dicho siniestro estaba cubierto. Esto es, que la indemnización derivada de la responsabilidad patrimonial podrá materializarse con cargo a los presupuestos de la entidad local o través de la compañía aseguradora, atendiendo a si los concretos daños se encontraban recogidos en la póliza.</a:t>
            </a:r>
            <a:endParaRPr lang="en-GB" sz="5600" dirty="0">
              <a:solidFill>
                <a:srgbClr val="FF0000"/>
              </a:solidFill>
            </a:endParaRPr>
          </a:p>
          <a:p>
            <a:r>
              <a:rPr lang="es-ES" sz="5600" dirty="0">
                <a:solidFill>
                  <a:srgbClr val="FF0000"/>
                </a:solidFill>
              </a:rPr>
              <a:t>Si la aseguradora se negase a asumir el importe de la indemnización, y la Administración no estuviera conforme con ello, no cabría otra cosa que iniciar una reclamación judicial ante la jurisdicción civil (jurisdicción competente al tratarse de un contrato privado).</a:t>
            </a:r>
            <a:endParaRPr lang="en-GB" sz="5600" dirty="0">
              <a:solidFill>
                <a:srgbClr val="FF0000"/>
              </a:solidFill>
            </a:endParaRPr>
          </a:p>
          <a:p>
            <a:endParaRPr lang="es-ES" sz="1550" b="1" dirty="0">
              <a:solidFill>
                <a:srgbClr val="FF0000"/>
              </a:solidFill>
            </a:endParaRPr>
          </a:p>
        </p:txBody>
      </p:sp>
    </p:spTree>
    <p:extLst>
      <p:ext uri="{BB962C8B-B14F-4D97-AF65-F5344CB8AC3E}">
        <p14:creationId xmlns:p14="http://schemas.microsoft.com/office/powerpoint/2010/main" val="203540939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ln>
          <a:solidFill>
            <a:srgbClr val="F9FBB3"/>
          </a:solidFill>
          <a:tailEnd type="arrow"/>
        </a:ln>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65015</TotalTime>
  <Words>6405</Words>
  <Application>Microsoft Office PowerPoint</Application>
  <PresentationFormat>Presentación en pantalla (4:3)</PresentationFormat>
  <Paragraphs>522</Paragraphs>
  <Slides>54</Slides>
  <Notes>32</Notes>
  <HiddenSlides>0</HiddenSlides>
  <MMClips>0</MMClips>
  <ScaleCrop>false</ScaleCrop>
  <HeadingPairs>
    <vt:vector size="6" baseType="variant">
      <vt:variant>
        <vt:lpstr>Fuentes usadas</vt:lpstr>
      </vt:variant>
      <vt:variant>
        <vt:i4>5</vt:i4>
      </vt:variant>
      <vt:variant>
        <vt:lpstr>Tema</vt:lpstr>
      </vt:variant>
      <vt:variant>
        <vt:i4>1</vt:i4>
      </vt:variant>
      <vt:variant>
        <vt:lpstr>Títulos de diapositiva</vt:lpstr>
      </vt:variant>
      <vt:variant>
        <vt:i4>54</vt:i4>
      </vt:variant>
    </vt:vector>
  </HeadingPairs>
  <TitlesOfParts>
    <vt:vector size="60" baseType="lpstr">
      <vt:lpstr>Arial</vt:lpstr>
      <vt:lpstr>Calibri</vt:lpstr>
      <vt:lpstr>Times New Roman</vt:lpstr>
      <vt:lpstr>Verdana</vt:lpstr>
      <vt:lpstr>Wingdings</vt:lpstr>
      <vt:lpstr>Office Theme</vt:lpstr>
      <vt:lpstr>Presentación de PowerPoint</vt:lpstr>
      <vt:lpstr>SUPUESTOS </vt:lpstr>
      <vt:lpstr>Solución </vt:lpstr>
      <vt:lpstr>SUPUESTOS </vt:lpstr>
      <vt:lpstr>SUPUESTO </vt:lpstr>
      <vt:lpstr>SUPUESTOS solución </vt:lpstr>
      <vt:lpstr>SUPUESTOS solución </vt:lpstr>
      <vt:lpstr>SUPUESTOS </vt:lpstr>
      <vt:lpstr>SUPUESTOS solución </vt:lpstr>
      <vt:lpstr>SUPUESTOS solución </vt:lpstr>
      <vt:lpstr>SUPUESTOS </vt:lpstr>
      <vt:lpstr>SUPUESTOS solución </vt:lpstr>
      <vt:lpstr>SUPUESTOS </vt:lpstr>
      <vt:lpstr>SUPUESTOS </vt:lpstr>
      <vt:lpstr>SUPUESTOS solución </vt:lpstr>
      <vt:lpstr>SUPUESTOS </vt:lpstr>
      <vt:lpstr>SUPUESTOS solución </vt:lpstr>
      <vt:lpstr>SUPUESTOS solución </vt:lpstr>
      <vt:lpstr>SUPUESTOS </vt:lpstr>
      <vt:lpstr>SUPUESTOS solución </vt:lpstr>
      <vt:lpstr>SUPUESTOS </vt:lpstr>
      <vt:lpstr>SUPUESTOS solución </vt:lpstr>
      <vt:lpstr>SUPUESTOS solución </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Jénnifer Gómez Pérez</dc:creator>
  <cp:lastModifiedBy>MONICA LEGASPI  DIAZ </cp:lastModifiedBy>
  <cp:revision>1634</cp:revision>
  <cp:lastPrinted>2021-01-31T21:41:45Z</cp:lastPrinted>
  <dcterms:created xsi:type="dcterms:W3CDTF">2016-04-11T14:31:53Z</dcterms:created>
  <dcterms:modified xsi:type="dcterms:W3CDTF">2021-03-11T10:53:31Z</dcterms:modified>
</cp:coreProperties>
</file>