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60" r:id="rId2"/>
    <p:sldId id="323" r:id="rId3"/>
    <p:sldId id="324" r:id="rId4"/>
    <p:sldId id="325" r:id="rId5"/>
    <p:sldId id="326" r:id="rId6"/>
    <p:sldId id="327" r:id="rId7"/>
    <p:sldId id="328" r:id="rId8"/>
    <p:sldId id="329" r:id="rId9"/>
    <p:sldId id="330" r:id="rId10"/>
    <p:sldId id="331" r:id="rId11"/>
    <p:sldId id="332" r:id="rId12"/>
    <p:sldId id="333" r:id="rId13"/>
    <p:sldId id="334" r:id="rId14"/>
    <p:sldId id="335" r:id="rId15"/>
    <p:sldId id="336" r:id="rId16"/>
    <p:sldId id="337" r:id="rId17"/>
    <p:sldId id="338" r:id="rId18"/>
    <p:sldId id="339" r:id="rId19"/>
    <p:sldId id="340" r:id="rId20"/>
    <p:sldId id="341" r:id="rId21"/>
    <p:sldId id="342" r:id="rId22"/>
    <p:sldId id="343" r:id="rId23"/>
    <p:sldId id="344" r:id="rId24"/>
    <p:sldId id="345" r:id="rId25"/>
    <p:sldId id="346" r:id="rId26"/>
    <p:sldId id="347" r:id="rId27"/>
    <p:sldId id="348" r:id="rId28"/>
    <p:sldId id="349" r:id="rId29"/>
    <p:sldId id="350" r:id="rId30"/>
    <p:sldId id="351" r:id="rId31"/>
    <p:sldId id="352" r:id="rId32"/>
    <p:sldId id="273" r:id="rId33"/>
    <p:sldId id="274" r:id="rId34"/>
    <p:sldId id="275" r:id="rId35"/>
    <p:sldId id="277" r:id="rId36"/>
    <p:sldId id="278" r:id="rId37"/>
    <p:sldId id="276" r:id="rId38"/>
    <p:sldId id="279" r:id="rId39"/>
    <p:sldId id="280" r:id="rId40"/>
    <p:sldId id="281" r:id="rId41"/>
    <p:sldId id="282" r:id="rId42"/>
    <p:sldId id="283" r:id="rId43"/>
    <p:sldId id="284" r:id="rId44"/>
    <p:sldId id="285" r:id="rId45"/>
    <p:sldId id="286" r:id="rId46"/>
    <p:sldId id="298" r:id="rId47"/>
    <p:sldId id="299" r:id="rId48"/>
    <p:sldId id="300" r:id="rId49"/>
    <p:sldId id="302" r:id="rId50"/>
    <p:sldId id="301" r:id="rId51"/>
    <p:sldId id="303" r:id="rId52"/>
    <p:sldId id="304" r:id="rId53"/>
    <p:sldId id="305" r:id="rId54"/>
    <p:sldId id="306" r:id="rId55"/>
    <p:sldId id="307" r:id="rId56"/>
    <p:sldId id="308" r:id="rId57"/>
    <p:sldId id="287" r:id="rId58"/>
    <p:sldId id="309" r:id="rId59"/>
    <p:sldId id="310" r:id="rId60"/>
    <p:sldId id="289" r:id="rId61"/>
    <p:sldId id="288" r:id="rId62"/>
    <p:sldId id="311" r:id="rId63"/>
    <p:sldId id="297" r:id="rId64"/>
    <p:sldId id="312" r:id="rId65"/>
    <p:sldId id="290" r:id="rId66"/>
    <p:sldId id="291" r:id="rId67"/>
    <p:sldId id="292" r:id="rId68"/>
    <p:sldId id="293" r:id="rId69"/>
    <p:sldId id="313" r:id="rId70"/>
    <p:sldId id="314" r:id="rId71"/>
    <p:sldId id="315" r:id="rId72"/>
    <p:sldId id="316" r:id="rId73"/>
    <p:sldId id="317" r:id="rId74"/>
    <p:sldId id="294" r:id="rId75"/>
    <p:sldId id="318" r:id="rId76"/>
    <p:sldId id="319" r:id="rId77"/>
    <p:sldId id="320" r:id="rId78"/>
    <p:sldId id="321" r:id="rId79"/>
    <p:sldId id="295" r:id="rId8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696CFA-36A4-4E81-BAB2-0C0C3EDA0611}" type="doc">
      <dgm:prSet loTypeId="urn:microsoft.com/office/officeart/2005/8/layout/lProcess2" loCatId="relationship" qsTypeId="urn:microsoft.com/office/officeart/2005/8/quickstyle/3d4" qsCatId="3D" csTypeId="urn:microsoft.com/office/officeart/2005/8/colors/accent4_5" csCatId="accent4" phldr="1"/>
      <dgm:spPr/>
      <dgm:t>
        <a:bodyPr/>
        <a:lstStyle/>
        <a:p>
          <a:endParaRPr lang="es-ES"/>
        </a:p>
      </dgm:t>
    </dgm:pt>
    <dgm:pt modelId="{AC848E3A-57A7-4FBD-AA9D-7E43ABAD4C74}">
      <dgm:prSet phldrT="[Texto]"/>
      <dgm:spPr/>
      <dgm:t>
        <a:bodyPr/>
        <a:lstStyle/>
        <a:p>
          <a:r>
            <a:rPr lang="es-ES" dirty="0" smtClean="0"/>
            <a:t>CONSTITUCIÓN ESPAÑOLA</a:t>
          </a:r>
          <a:endParaRPr lang="es-ES" dirty="0"/>
        </a:p>
      </dgm:t>
    </dgm:pt>
    <dgm:pt modelId="{D06035B8-C278-435B-8B4D-38BA7BB2D024}" type="parTrans" cxnId="{1FC848A1-558E-49BD-B8A0-EB4B67462B71}">
      <dgm:prSet/>
      <dgm:spPr/>
      <dgm:t>
        <a:bodyPr/>
        <a:lstStyle/>
        <a:p>
          <a:endParaRPr lang="es-ES"/>
        </a:p>
      </dgm:t>
    </dgm:pt>
    <dgm:pt modelId="{36AD3B27-D28F-4C55-808E-C500F9C2AEB4}" type="sibTrans" cxnId="{1FC848A1-558E-49BD-B8A0-EB4B67462B71}">
      <dgm:prSet/>
      <dgm:spPr/>
      <dgm:t>
        <a:bodyPr/>
        <a:lstStyle/>
        <a:p>
          <a:endParaRPr lang="es-ES"/>
        </a:p>
      </dgm:t>
    </dgm:pt>
    <dgm:pt modelId="{9B80DA0F-265D-4836-8FDA-F28ADFA1DAC3}">
      <dgm:prSet/>
      <dgm:spPr/>
      <dgm:t>
        <a:bodyPr/>
        <a:lstStyle/>
        <a:p>
          <a:r>
            <a:rPr lang="es-ES" dirty="0" smtClean="0"/>
            <a:t>Artículo 148.1</a:t>
          </a:r>
        </a:p>
        <a:p>
          <a:r>
            <a:rPr lang="es-ES" dirty="0" smtClean="0"/>
            <a:t>Las  Comunidades Autónomas podrán asumir competencias en las  siguientes materias:</a:t>
          </a:r>
        </a:p>
        <a:p>
          <a:r>
            <a:rPr lang="es-ES" dirty="0" smtClean="0"/>
            <a:t>16ª. PATRIMONIO MONUMENTAL DE INTERÉS DE LA COMUNIDAD AUTÓNOMA</a:t>
          </a:r>
          <a:endParaRPr lang="es-ES" dirty="0"/>
        </a:p>
      </dgm:t>
    </dgm:pt>
    <dgm:pt modelId="{7610A311-279C-4778-A577-CA20DC21AED2}" type="parTrans" cxnId="{616B4B5C-F6EC-4286-9F60-0A2351107F4D}">
      <dgm:prSet/>
      <dgm:spPr/>
      <dgm:t>
        <a:bodyPr/>
        <a:lstStyle/>
        <a:p>
          <a:endParaRPr lang="es-ES"/>
        </a:p>
      </dgm:t>
    </dgm:pt>
    <dgm:pt modelId="{F5A33F7F-4A9D-4550-B07D-6A7632280CBB}" type="sibTrans" cxnId="{616B4B5C-F6EC-4286-9F60-0A2351107F4D}">
      <dgm:prSet/>
      <dgm:spPr/>
      <dgm:t>
        <a:bodyPr/>
        <a:lstStyle/>
        <a:p>
          <a:endParaRPr lang="es-ES"/>
        </a:p>
      </dgm:t>
    </dgm:pt>
    <dgm:pt modelId="{F112790A-536B-46E7-A058-26A9D575207F}">
      <dgm:prSet/>
      <dgm:spPr/>
      <dgm:t>
        <a:bodyPr/>
        <a:lstStyle/>
        <a:p>
          <a:r>
            <a:rPr lang="es-ES" dirty="0" smtClean="0"/>
            <a:t>Artículo 149.1 El Estado tiene competencia exclusiva sobre las siguientes materias:</a:t>
          </a:r>
        </a:p>
        <a:p>
          <a:r>
            <a:rPr lang="es-ES" dirty="0" smtClean="0"/>
            <a:t>28ª.Defensa del patrimonio cultural, artístico y monumental español contra la exportación y la expoliación; museos, bibliotecas y archivos de titularidad estatal, sin perjuicio de su gestión por parte de las Comunidades Autónomas.</a:t>
          </a:r>
          <a:endParaRPr lang="es-ES" dirty="0"/>
        </a:p>
      </dgm:t>
    </dgm:pt>
    <dgm:pt modelId="{61B4A64A-ADFB-49AE-9451-DC9448B484FF}" type="parTrans" cxnId="{AFFD1C45-1F07-48BF-8D4A-2F890DA401D4}">
      <dgm:prSet/>
      <dgm:spPr/>
      <dgm:t>
        <a:bodyPr/>
        <a:lstStyle/>
        <a:p>
          <a:endParaRPr lang="es-ES"/>
        </a:p>
      </dgm:t>
    </dgm:pt>
    <dgm:pt modelId="{3C40A1A9-9379-4E29-85B8-B07042F4E553}" type="sibTrans" cxnId="{AFFD1C45-1F07-48BF-8D4A-2F890DA401D4}">
      <dgm:prSet/>
      <dgm:spPr/>
      <dgm:t>
        <a:bodyPr/>
        <a:lstStyle/>
        <a:p>
          <a:endParaRPr lang="es-ES"/>
        </a:p>
      </dgm:t>
    </dgm:pt>
    <dgm:pt modelId="{01C529A1-6592-4365-BC3E-4F057E63480E}" type="pres">
      <dgm:prSet presAssocID="{B1696CFA-36A4-4E81-BAB2-0C0C3EDA0611}" presName="theList" presStyleCnt="0">
        <dgm:presLayoutVars>
          <dgm:dir/>
          <dgm:animLvl val="lvl"/>
          <dgm:resizeHandles val="exact"/>
        </dgm:presLayoutVars>
      </dgm:prSet>
      <dgm:spPr/>
      <dgm:t>
        <a:bodyPr/>
        <a:lstStyle/>
        <a:p>
          <a:endParaRPr lang="es-ES"/>
        </a:p>
      </dgm:t>
    </dgm:pt>
    <dgm:pt modelId="{9163EF43-9680-4DE0-8DF9-C3B553474635}" type="pres">
      <dgm:prSet presAssocID="{AC848E3A-57A7-4FBD-AA9D-7E43ABAD4C74}" presName="compNode" presStyleCnt="0"/>
      <dgm:spPr/>
    </dgm:pt>
    <dgm:pt modelId="{B5429280-1AD4-4555-98B8-D8F5362D834E}" type="pres">
      <dgm:prSet presAssocID="{AC848E3A-57A7-4FBD-AA9D-7E43ABAD4C74}" presName="aNode" presStyleLbl="bgShp" presStyleIdx="0" presStyleCnt="1" custLinFactNeighborY="230"/>
      <dgm:spPr/>
      <dgm:t>
        <a:bodyPr/>
        <a:lstStyle/>
        <a:p>
          <a:endParaRPr lang="es-ES"/>
        </a:p>
      </dgm:t>
    </dgm:pt>
    <dgm:pt modelId="{C5970EBA-F839-450D-9F3F-BF25ABB1FB4D}" type="pres">
      <dgm:prSet presAssocID="{AC848E3A-57A7-4FBD-AA9D-7E43ABAD4C74}" presName="textNode" presStyleLbl="bgShp" presStyleIdx="0" presStyleCnt="1"/>
      <dgm:spPr/>
      <dgm:t>
        <a:bodyPr/>
        <a:lstStyle/>
        <a:p>
          <a:endParaRPr lang="es-ES"/>
        </a:p>
      </dgm:t>
    </dgm:pt>
    <dgm:pt modelId="{795A1B06-7032-4D46-A67A-4D64B7F3DF11}" type="pres">
      <dgm:prSet presAssocID="{AC848E3A-57A7-4FBD-AA9D-7E43ABAD4C74}" presName="compChildNode" presStyleCnt="0"/>
      <dgm:spPr/>
    </dgm:pt>
    <dgm:pt modelId="{6DEAEB9F-B5D7-4CB4-BC15-3B8CD9783CC8}" type="pres">
      <dgm:prSet presAssocID="{AC848E3A-57A7-4FBD-AA9D-7E43ABAD4C74}" presName="theInnerList" presStyleCnt="0"/>
      <dgm:spPr/>
    </dgm:pt>
    <dgm:pt modelId="{BA1A2DEA-FCBD-4431-B037-9C3F9AEBEF25}" type="pres">
      <dgm:prSet presAssocID="{9B80DA0F-265D-4836-8FDA-F28ADFA1DAC3}" presName="childNode" presStyleLbl="node1" presStyleIdx="0" presStyleCnt="2" custLinFactNeighborX="782" custLinFactNeighborY="-44819">
        <dgm:presLayoutVars>
          <dgm:bulletEnabled val="1"/>
        </dgm:presLayoutVars>
      </dgm:prSet>
      <dgm:spPr/>
      <dgm:t>
        <a:bodyPr/>
        <a:lstStyle/>
        <a:p>
          <a:endParaRPr lang="es-ES"/>
        </a:p>
      </dgm:t>
    </dgm:pt>
    <dgm:pt modelId="{EC2527D9-DADF-4354-B7E0-7CD5208CBE27}" type="pres">
      <dgm:prSet presAssocID="{9B80DA0F-265D-4836-8FDA-F28ADFA1DAC3}" presName="aSpace2" presStyleCnt="0"/>
      <dgm:spPr/>
    </dgm:pt>
    <dgm:pt modelId="{08C805AD-76F7-46BB-A73B-3162800E3FBF}" type="pres">
      <dgm:prSet presAssocID="{F112790A-536B-46E7-A058-26A9D575207F}" presName="childNode" presStyleLbl="node1" presStyleIdx="1" presStyleCnt="2" custLinFactNeighborX="44" custLinFactNeighborY="-15743">
        <dgm:presLayoutVars>
          <dgm:bulletEnabled val="1"/>
        </dgm:presLayoutVars>
      </dgm:prSet>
      <dgm:spPr/>
      <dgm:t>
        <a:bodyPr/>
        <a:lstStyle/>
        <a:p>
          <a:endParaRPr lang="es-ES"/>
        </a:p>
      </dgm:t>
    </dgm:pt>
  </dgm:ptLst>
  <dgm:cxnLst>
    <dgm:cxn modelId="{1FC848A1-558E-49BD-B8A0-EB4B67462B71}" srcId="{B1696CFA-36A4-4E81-BAB2-0C0C3EDA0611}" destId="{AC848E3A-57A7-4FBD-AA9D-7E43ABAD4C74}" srcOrd="0" destOrd="0" parTransId="{D06035B8-C278-435B-8B4D-38BA7BB2D024}" sibTransId="{36AD3B27-D28F-4C55-808E-C500F9C2AEB4}"/>
    <dgm:cxn modelId="{AFFD1C45-1F07-48BF-8D4A-2F890DA401D4}" srcId="{AC848E3A-57A7-4FBD-AA9D-7E43ABAD4C74}" destId="{F112790A-536B-46E7-A058-26A9D575207F}" srcOrd="1" destOrd="0" parTransId="{61B4A64A-ADFB-49AE-9451-DC9448B484FF}" sibTransId="{3C40A1A9-9379-4E29-85B8-B07042F4E553}"/>
    <dgm:cxn modelId="{F711AE4B-0D0F-410F-B91D-BD545B09C9D3}" type="presOf" srcId="{B1696CFA-36A4-4E81-BAB2-0C0C3EDA0611}" destId="{01C529A1-6592-4365-BC3E-4F057E63480E}" srcOrd="0" destOrd="0" presId="urn:microsoft.com/office/officeart/2005/8/layout/lProcess2"/>
    <dgm:cxn modelId="{FCE2C9F7-7D19-4D5C-A925-6A64373E46A6}" type="presOf" srcId="{9B80DA0F-265D-4836-8FDA-F28ADFA1DAC3}" destId="{BA1A2DEA-FCBD-4431-B037-9C3F9AEBEF25}" srcOrd="0" destOrd="0" presId="urn:microsoft.com/office/officeart/2005/8/layout/lProcess2"/>
    <dgm:cxn modelId="{616B4B5C-F6EC-4286-9F60-0A2351107F4D}" srcId="{AC848E3A-57A7-4FBD-AA9D-7E43ABAD4C74}" destId="{9B80DA0F-265D-4836-8FDA-F28ADFA1DAC3}" srcOrd="0" destOrd="0" parTransId="{7610A311-279C-4778-A577-CA20DC21AED2}" sibTransId="{F5A33F7F-4A9D-4550-B07D-6A7632280CBB}"/>
    <dgm:cxn modelId="{83EF8BE0-9B5C-43AE-B3FD-F4CC5D524D84}" type="presOf" srcId="{AC848E3A-57A7-4FBD-AA9D-7E43ABAD4C74}" destId="{B5429280-1AD4-4555-98B8-D8F5362D834E}" srcOrd="0" destOrd="0" presId="urn:microsoft.com/office/officeart/2005/8/layout/lProcess2"/>
    <dgm:cxn modelId="{5C3D1DEB-25CF-4EC5-9D20-3BF3A3250A15}" type="presOf" srcId="{F112790A-536B-46E7-A058-26A9D575207F}" destId="{08C805AD-76F7-46BB-A73B-3162800E3FBF}" srcOrd="0" destOrd="0" presId="urn:microsoft.com/office/officeart/2005/8/layout/lProcess2"/>
    <dgm:cxn modelId="{66A20403-5807-4CB9-83AC-DC6829A814C4}" type="presOf" srcId="{AC848E3A-57A7-4FBD-AA9D-7E43ABAD4C74}" destId="{C5970EBA-F839-450D-9F3F-BF25ABB1FB4D}" srcOrd="1" destOrd="0" presId="urn:microsoft.com/office/officeart/2005/8/layout/lProcess2"/>
    <dgm:cxn modelId="{BF838335-CF5A-401A-87EF-8FC2DC0F1E85}" type="presParOf" srcId="{01C529A1-6592-4365-BC3E-4F057E63480E}" destId="{9163EF43-9680-4DE0-8DF9-C3B553474635}" srcOrd="0" destOrd="0" presId="urn:microsoft.com/office/officeart/2005/8/layout/lProcess2"/>
    <dgm:cxn modelId="{429E2BA2-DB7C-4A5E-8E6D-184D644664CB}" type="presParOf" srcId="{9163EF43-9680-4DE0-8DF9-C3B553474635}" destId="{B5429280-1AD4-4555-98B8-D8F5362D834E}" srcOrd="0" destOrd="0" presId="urn:microsoft.com/office/officeart/2005/8/layout/lProcess2"/>
    <dgm:cxn modelId="{7F6DDCDF-9485-47B1-B890-26824DF0800F}" type="presParOf" srcId="{9163EF43-9680-4DE0-8DF9-C3B553474635}" destId="{C5970EBA-F839-450D-9F3F-BF25ABB1FB4D}" srcOrd="1" destOrd="0" presId="urn:microsoft.com/office/officeart/2005/8/layout/lProcess2"/>
    <dgm:cxn modelId="{E5A8059A-1EA7-45D5-854B-B6F41F583A88}" type="presParOf" srcId="{9163EF43-9680-4DE0-8DF9-C3B553474635}" destId="{795A1B06-7032-4D46-A67A-4D64B7F3DF11}" srcOrd="2" destOrd="0" presId="urn:microsoft.com/office/officeart/2005/8/layout/lProcess2"/>
    <dgm:cxn modelId="{47E9CDB6-3D9A-4E39-BA6F-972A1ADA54CC}" type="presParOf" srcId="{795A1B06-7032-4D46-A67A-4D64B7F3DF11}" destId="{6DEAEB9F-B5D7-4CB4-BC15-3B8CD9783CC8}" srcOrd="0" destOrd="0" presId="urn:microsoft.com/office/officeart/2005/8/layout/lProcess2"/>
    <dgm:cxn modelId="{8993AC18-F05A-4816-B339-D318F0BE6B6A}" type="presParOf" srcId="{6DEAEB9F-B5D7-4CB4-BC15-3B8CD9783CC8}" destId="{BA1A2DEA-FCBD-4431-B037-9C3F9AEBEF25}" srcOrd="0" destOrd="0" presId="urn:microsoft.com/office/officeart/2005/8/layout/lProcess2"/>
    <dgm:cxn modelId="{5B9DE87D-931C-4F73-AE63-AC3E9C3EB975}" type="presParOf" srcId="{6DEAEB9F-B5D7-4CB4-BC15-3B8CD9783CC8}" destId="{EC2527D9-DADF-4354-B7E0-7CD5208CBE27}" srcOrd="1" destOrd="0" presId="urn:microsoft.com/office/officeart/2005/8/layout/lProcess2"/>
    <dgm:cxn modelId="{F65C51A1-EA36-4562-B6ED-310BFBE2FE64}" type="presParOf" srcId="{6DEAEB9F-B5D7-4CB4-BC15-3B8CD9783CC8}" destId="{08C805AD-76F7-46BB-A73B-3162800E3FBF}"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696CFA-36A4-4E81-BAB2-0C0C3EDA0611}" type="doc">
      <dgm:prSet loTypeId="urn:microsoft.com/office/officeart/2005/8/layout/lProcess2" loCatId="relationship" qsTypeId="urn:microsoft.com/office/officeart/2005/8/quickstyle/3d4" qsCatId="3D" csTypeId="urn:microsoft.com/office/officeart/2005/8/colors/accent1_2" csCatId="accent1" phldr="1"/>
      <dgm:spPr/>
      <dgm:t>
        <a:bodyPr/>
        <a:lstStyle/>
        <a:p>
          <a:endParaRPr lang="es-ES"/>
        </a:p>
      </dgm:t>
    </dgm:pt>
    <dgm:pt modelId="{AC848E3A-57A7-4FBD-AA9D-7E43ABAD4C74}">
      <dgm:prSet phldrT="[Texto]"/>
      <dgm:spPr/>
      <dgm:t>
        <a:bodyPr/>
        <a:lstStyle/>
        <a:p>
          <a:r>
            <a:rPr lang="es-ES" dirty="0" smtClean="0"/>
            <a:t>ARTÍCULO 148.1.16 </a:t>
          </a:r>
        </a:p>
        <a:p>
          <a:r>
            <a:rPr lang="es-ES" dirty="0" smtClean="0"/>
            <a:t>Las  Comunidades Autónomas podrán asumir competencias en las  siguientes materias: PATRIMONIO MONUMENTAL DE INTERÉS DE LA COMUNIDAD AUTÓNOMA</a:t>
          </a:r>
          <a:endParaRPr lang="es-ES" dirty="0"/>
        </a:p>
      </dgm:t>
    </dgm:pt>
    <dgm:pt modelId="{D06035B8-C278-435B-8B4D-38BA7BB2D024}" type="parTrans" cxnId="{1FC848A1-558E-49BD-B8A0-EB4B67462B71}">
      <dgm:prSet/>
      <dgm:spPr/>
      <dgm:t>
        <a:bodyPr/>
        <a:lstStyle/>
        <a:p>
          <a:endParaRPr lang="es-ES"/>
        </a:p>
      </dgm:t>
    </dgm:pt>
    <dgm:pt modelId="{36AD3B27-D28F-4C55-808E-C500F9C2AEB4}" type="sibTrans" cxnId="{1FC848A1-558E-49BD-B8A0-EB4B67462B71}">
      <dgm:prSet/>
      <dgm:spPr/>
      <dgm:t>
        <a:bodyPr/>
        <a:lstStyle/>
        <a:p>
          <a:endParaRPr lang="es-ES"/>
        </a:p>
      </dgm:t>
    </dgm:pt>
    <dgm:pt modelId="{B02EC579-C7D8-4735-80D9-D952BB25CEDC}">
      <dgm:prSet phldrT="[Texto]"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es-ES" sz="1600" dirty="0" smtClean="0"/>
            <a:t>LEY 12/1991, DE 14 DE NOVIEMBRE DE TRABAJOS DE DOTACIÓN ARTÍSTICA EN OBRAS PÚBLICAS Y CAMINOS DE SANTIAGO DE LA COMUNIDAD AUTÓNOMA DE GALICIA</a:t>
          </a:r>
        </a:p>
        <a:p>
          <a:pPr marL="0" marR="0" indent="0" algn="just" defTabSz="914400" eaLnBrk="1" fontAlgn="auto" latinLnBrk="0" hangingPunct="1">
            <a:lnSpc>
              <a:spcPct val="100000"/>
            </a:lnSpc>
            <a:spcBef>
              <a:spcPts val="0"/>
            </a:spcBef>
            <a:spcAft>
              <a:spcPts val="0"/>
            </a:spcAft>
            <a:buClrTx/>
            <a:buSzTx/>
            <a:buFontTx/>
            <a:buNone/>
            <a:tabLst/>
            <a:defRPr/>
          </a:pPr>
          <a:endParaRPr lang="es-ES" sz="1600" dirty="0" smtClean="0"/>
        </a:p>
        <a:p>
          <a:pPr algn="just" defTabSz="488950">
            <a:lnSpc>
              <a:spcPct val="90000"/>
            </a:lnSpc>
            <a:spcBef>
              <a:spcPct val="0"/>
            </a:spcBef>
            <a:spcAft>
              <a:spcPct val="35000"/>
            </a:spcAft>
          </a:pPr>
          <a:r>
            <a:rPr lang="es-ES" sz="1600" dirty="0" smtClean="0"/>
            <a:t>LEY 8/1995, DE 30 DE OCTUBRE, DEL PATRIMONIO CULTURAL DE GALICIA </a:t>
          </a:r>
        </a:p>
        <a:p>
          <a:pPr algn="just" defTabSz="488950">
            <a:lnSpc>
              <a:spcPct val="90000"/>
            </a:lnSpc>
            <a:spcBef>
              <a:spcPct val="0"/>
            </a:spcBef>
            <a:spcAft>
              <a:spcPct val="35000"/>
            </a:spcAft>
          </a:pPr>
          <a:r>
            <a:rPr lang="es-ES" sz="1600" dirty="0" smtClean="0"/>
            <a:t>LEY 3/1996, DE 10 DE MAYO, DE PROTECCCIÓN DE LOS CAMINOS DE SANTIAGO</a:t>
          </a:r>
          <a:endParaRPr lang="es-ES" sz="1600" dirty="0"/>
        </a:p>
      </dgm:t>
    </dgm:pt>
    <dgm:pt modelId="{CC012FE3-ED39-4AA5-874E-98094DA9D90A}" type="parTrans" cxnId="{DE63553C-2C0E-49BD-AB19-D304E75A4743}">
      <dgm:prSet/>
      <dgm:spPr/>
      <dgm:t>
        <a:bodyPr/>
        <a:lstStyle/>
        <a:p>
          <a:endParaRPr lang="es-ES"/>
        </a:p>
      </dgm:t>
    </dgm:pt>
    <dgm:pt modelId="{508299C7-038C-439D-95B4-BD5A6ED19A15}" type="sibTrans" cxnId="{DE63553C-2C0E-49BD-AB19-D304E75A4743}">
      <dgm:prSet/>
      <dgm:spPr/>
      <dgm:t>
        <a:bodyPr/>
        <a:lstStyle/>
        <a:p>
          <a:endParaRPr lang="es-ES"/>
        </a:p>
      </dgm:t>
    </dgm:pt>
    <dgm:pt modelId="{BD69EB80-E868-4175-9FF4-6A7C9D726717}">
      <dgm:prSet phldrT="[Texto]" custT="1"/>
      <dgm:spPr/>
      <dgm:t>
        <a:bodyPr/>
        <a:lstStyle/>
        <a:p>
          <a:pPr marL="57150" indent="0" algn="l" defTabSz="400050">
            <a:lnSpc>
              <a:spcPct val="90000"/>
            </a:lnSpc>
            <a:spcBef>
              <a:spcPct val="0"/>
            </a:spcBef>
            <a:spcAft>
              <a:spcPct val="15000"/>
            </a:spcAft>
            <a:buNone/>
          </a:pPr>
          <a:endParaRPr lang="es-ES" sz="1600" dirty="0"/>
        </a:p>
      </dgm:t>
    </dgm:pt>
    <dgm:pt modelId="{C5375A36-8907-4185-AE78-C7C0A38109DB}" type="parTrans" cxnId="{E3BCAC82-9BB2-4F09-BAA8-EE56FB569B61}">
      <dgm:prSet/>
      <dgm:spPr/>
      <dgm:t>
        <a:bodyPr/>
        <a:lstStyle/>
        <a:p>
          <a:endParaRPr lang="es-ES"/>
        </a:p>
      </dgm:t>
    </dgm:pt>
    <dgm:pt modelId="{E2B151F8-8C5A-4240-BF92-25EAB68D56CC}" type="sibTrans" cxnId="{E3BCAC82-9BB2-4F09-BAA8-EE56FB569B61}">
      <dgm:prSet/>
      <dgm:spPr/>
      <dgm:t>
        <a:bodyPr/>
        <a:lstStyle/>
        <a:p>
          <a:endParaRPr lang="es-ES"/>
        </a:p>
      </dgm:t>
    </dgm:pt>
    <dgm:pt modelId="{CD6B40F3-9D0E-4E4E-A7D2-363D742503C1}">
      <dgm:prSet custT="1"/>
      <dgm:spPr/>
      <dgm:t>
        <a:bodyPr/>
        <a:lstStyle/>
        <a:p>
          <a:pPr algn="just"/>
          <a:r>
            <a:rPr lang="es-ES" sz="1600" dirty="0" smtClean="0"/>
            <a:t>Artículo 27  de la Ley Orgánica 1/1981, de 6 de abril, de Estatuto de Autonomía para Galicia: En el marco del presente Estatuto corresponde a la Comunidad Autónoma gallega la competencia exclusiva de las siguientes materias: </a:t>
          </a:r>
        </a:p>
        <a:p>
          <a:pPr algn="just"/>
          <a:r>
            <a:rPr lang="es-ES" sz="1600" dirty="0" smtClean="0"/>
            <a:t>Dieciocho. Patrimonio histórico, artístico, arquitectónico, arqueológico, de interés de Galicia, sin perjuicio de lo que dispone el artículo ciento cuarenta y nueve, uno, veintiocho, de la Constitución; archivos, bibliotecas y museos de interés para la Comunidad Autónoma, y que no sean de titularidad estatal; conservatorios de música y servicios de Bellas Artes de interés para la Comunidad.</a:t>
          </a:r>
          <a:endParaRPr lang="es-ES" sz="1600" dirty="0"/>
        </a:p>
      </dgm:t>
    </dgm:pt>
    <dgm:pt modelId="{7E66A094-CC17-4715-BD12-599AD6363716}" type="parTrans" cxnId="{47B39F6C-7E91-493F-B7D9-5AA0B4FEC473}">
      <dgm:prSet/>
      <dgm:spPr/>
      <dgm:t>
        <a:bodyPr/>
        <a:lstStyle/>
        <a:p>
          <a:endParaRPr lang="es-ES"/>
        </a:p>
      </dgm:t>
    </dgm:pt>
    <dgm:pt modelId="{922B6F5F-B2B6-4C0F-BAC1-06A898B9CB6A}" type="sibTrans" cxnId="{47B39F6C-7E91-493F-B7D9-5AA0B4FEC473}">
      <dgm:prSet/>
      <dgm:spPr/>
      <dgm:t>
        <a:bodyPr/>
        <a:lstStyle/>
        <a:p>
          <a:endParaRPr lang="es-ES"/>
        </a:p>
      </dgm:t>
    </dgm:pt>
    <dgm:pt modelId="{B566C36E-07F0-4212-97A5-A22EBC137E5A}">
      <dgm:prSet custT="1"/>
      <dgm:spPr/>
      <dgm:t>
        <a:bodyPr/>
        <a:lstStyle/>
        <a:p>
          <a:r>
            <a:rPr lang="es-ES" sz="1800" dirty="0" smtClean="0"/>
            <a:t>Ley 5/2016, DE 4 DE MAYO  del patrimonio cultural de Galicia </a:t>
          </a:r>
          <a:endParaRPr lang="es-ES" sz="1800" dirty="0"/>
        </a:p>
      </dgm:t>
    </dgm:pt>
    <dgm:pt modelId="{6F81FCA7-13BD-4B86-A193-FCA2E1479B04}" type="parTrans" cxnId="{F6F1DEE9-B4C4-4A1D-A35E-E91C5A37A829}">
      <dgm:prSet/>
      <dgm:spPr/>
      <dgm:t>
        <a:bodyPr/>
        <a:lstStyle/>
        <a:p>
          <a:endParaRPr lang="es-ES"/>
        </a:p>
      </dgm:t>
    </dgm:pt>
    <dgm:pt modelId="{81A42084-326D-4DCD-9D2B-3E741BBC9BCB}" type="sibTrans" cxnId="{F6F1DEE9-B4C4-4A1D-A35E-E91C5A37A829}">
      <dgm:prSet/>
      <dgm:spPr/>
      <dgm:t>
        <a:bodyPr/>
        <a:lstStyle/>
        <a:p>
          <a:endParaRPr lang="es-ES"/>
        </a:p>
      </dgm:t>
    </dgm:pt>
    <dgm:pt modelId="{01C529A1-6592-4365-BC3E-4F057E63480E}" type="pres">
      <dgm:prSet presAssocID="{B1696CFA-36A4-4E81-BAB2-0C0C3EDA0611}" presName="theList" presStyleCnt="0">
        <dgm:presLayoutVars>
          <dgm:dir/>
          <dgm:animLvl val="lvl"/>
          <dgm:resizeHandles val="exact"/>
        </dgm:presLayoutVars>
      </dgm:prSet>
      <dgm:spPr/>
      <dgm:t>
        <a:bodyPr/>
        <a:lstStyle/>
        <a:p>
          <a:endParaRPr lang="es-ES"/>
        </a:p>
      </dgm:t>
    </dgm:pt>
    <dgm:pt modelId="{9163EF43-9680-4DE0-8DF9-C3B553474635}" type="pres">
      <dgm:prSet presAssocID="{AC848E3A-57A7-4FBD-AA9D-7E43ABAD4C74}" presName="compNode" presStyleCnt="0"/>
      <dgm:spPr/>
    </dgm:pt>
    <dgm:pt modelId="{B5429280-1AD4-4555-98B8-D8F5362D834E}" type="pres">
      <dgm:prSet presAssocID="{AC848E3A-57A7-4FBD-AA9D-7E43ABAD4C74}" presName="aNode" presStyleLbl="bgShp" presStyleIdx="0" presStyleCnt="1" custLinFactNeighborY="230"/>
      <dgm:spPr/>
      <dgm:t>
        <a:bodyPr/>
        <a:lstStyle/>
        <a:p>
          <a:endParaRPr lang="es-ES"/>
        </a:p>
      </dgm:t>
    </dgm:pt>
    <dgm:pt modelId="{C5970EBA-F839-450D-9F3F-BF25ABB1FB4D}" type="pres">
      <dgm:prSet presAssocID="{AC848E3A-57A7-4FBD-AA9D-7E43ABAD4C74}" presName="textNode" presStyleLbl="bgShp" presStyleIdx="0" presStyleCnt="1"/>
      <dgm:spPr/>
      <dgm:t>
        <a:bodyPr/>
        <a:lstStyle/>
        <a:p>
          <a:endParaRPr lang="es-ES"/>
        </a:p>
      </dgm:t>
    </dgm:pt>
    <dgm:pt modelId="{795A1B06-7032-4D46-A67A-4D64B7F3DF11}" type="pres">
      <dgm:prSet presAssocID="{AC848E3A-57A7-4FBD-AA9D-7E43ABAD4C74}" presName="compChildNode" presStyleCnt="0"/>
      <dgm:spPr/>
    </dgm:pt>
    <dgm:pt modelId="{6DEAEB9F-B5D7-4CB4-BC15-3B8CD9783CC8}" type="pres">
      <dgm:prSet presAssocID="{AC848E3A-57A7-4FBD-AA9D-7E43ABAD4C74}" presName="theInnerList" presStyleCnt="0"/>
      <dgm:spPr/>
    </dgm:pt>
    <dgm:pt modelId="{95E46947-916C-4802-B078-8ADFF08DCE4D}" type="pres">
      <dgm:prSet presAssocID="{CD6B40F3-9D0E-4E4E-A7D2-363D742503C1}" presName="childNode" presStyleLbl="node1" presStyleIdx="0" presStyleCnt="3" custScaleX="125122" custScaleY="154693">
        <dgm:presLayoutVars>
          <dgm:bulletEnabled val="1"/>
        </dgm:presLayoutVars>
      </dgm:prSet>
      <dgm:spPr/>
      <dgm:t>
        <a:bodyPr/>
        <a:lstStyle/>
        <a:p>
          <a:endParaRPr lang="es-ES"/>
        </a:p>
      </dgm:t>
    </dgm:pt>
    <dgm:pt modelId="{E9876DBB-6D7E-49E6-A682-80A7F70E1CD8}" type="pres">
      <dgm:prSet presAssocID="{CD6B40F3-9D0E-4E4E-A7D2-363D742503C1}" presName="aSpace2" presStyleCnt="0"/>
      <dgm:spPr/>
    </dgm:pt>
    <dgm:pt modelId="{633247A9-71F2-463F-85AC-2219C5414A8E}" type="pres">
      <dgm:prSet presAssocID="{B02EC579-C7D8-4735-80D9-D952BB25CEDC}" presName="childNode" presStyleLbl="node1" presStyleIdx="1" presStyleCnt="3" custScaleX="104919" custScaleY="140716">
        <dgm:presLayoutVars>
          <dgm:bulletEnabled val="1"/>
        </dgm:presLayoutVars>
      </dgm:prSet>
      <dgm:spPr/>
      <dgm:t>
        <a:bodyPr/>
        <a:lstStyle/>
        <a:p>
          <a:endParaRPr lang="es-ES"/>
        </a:p>
      </dgm:t>
    </dgm:pt>
    <dgm:pt modelId="{5234C117-AD5B-4CF3-B77D-421C6B430300}" type="pres">
      <dgm:prSet presAssocID="{B02EC579-C7D8-4735-80D9-D952BB25CEDC}" presName="aSpace2" presStyleCnt="0"/>
      <dgm:spPr/>
    </dgm:pt>
    <dgm:pt modelId="{BE524B3A-F05A-45F9-8E5C-78A2541071D9}" type="pres">
      <dgm:prSet presAssocID="{B566C36E-07F0-4212-97A5-A22EBC137E5A}" presName="childNode" presStyleLbl="node1" presStyleIdx="2" presStyleCnt="3" custScaleX="93980" custScaleY="49256">
        <dgm:presLayoutVars>
          <dgm:bulletEnabled val="1"/>
        </dgm:presLayoutVars>
      </dgm:prSet>
      <dgm:spPr/>
      <dgm:t>
        <a:bodyPr/>
        <a:lstStyle/>
        <a:p>
          <a:endParaRPr lang="es-ES"/>
        </a:p>
      </dgm:t>
    </dgm:pt>
  </dgm:ptLst>
  <dgm:cxnLst>
    <dgm:cxn modelId="{1FC848A1-558E-49BD-B8A0-EB4B67462B71}" srcId="{B1696CFA-36A4-4E81-BAB2-0C0C3EDA0611}" destId="{AC848E3A-57A7-4FBD-AA9D-7E43ABAD4C74}" srcOrd="0" destOrd="0" parTransId="{D06035B8-C278-435B-8B4D-38BA7BB2D024}" sibTransId="{36AD3B27-D28F-4C55-808E-C500F9C2AEB4}"/>
    <dgm:cxn modelId="{E3BCAC82-9BB2-4F09-BAA8-EE56FB569B61}" srcId="{B02EC579-C7D8-4735-80D9-D952BB25CEDC}" destId="{BD69EB80-E868-4175-9FF4-6A7C9D726717}" srcOrd="0" destOrd="0" parTransId="{C5375A36-8907-4185-AE78-C7C0A38109DB}" sibTransId="{E2B151F8-8C5A-4240-BF92-25EAB68D56CC}"/>
    <dgm:cxn modelId="{A32C17C7-C7C3-4B15-A358-40EFFDC5F7A6}" type="presOf" srcId="{B566C36E-07F0-4212-97A5-A22EBC137E5A}" destId="{BE524B3A-F05A-45F9-8E5C-78A2541071D9}" srcOrd="0" destOrd="0" presId="urn:microsoft.com/office/officeart/2005/8/layout/lProcess2"/>
    <dgm:cxn modelId="{4B94E1AB-45BF-47CD-B83C-201BE808E487}" type="presOf" srcId="{B1696CFA-36A4-4E81-BAB2-0C0C3EDA0611}" destId="{01C529A1-6592-4365-BC3E-4F057E63480E}" srcOrd="0" destOrd="0" presId="urn:microsoft.com/office/officeart/2005/8/layout/lProcess2"/>
    <dgm:cxn modelId="{DE63553C-2C0E-49BD-AB19-D304E75A4743}" srcId="{AC848E3A-57A7-4FBD-AA9D-7E43ABAD4C74}" destId="{B02EC579-C7D8-4735-80D9-D952BB25CEDC}" srcOrd="1" destOrd="0" parTransId="{CC012FE3-ED39-4AA5-874E-98094DA9D90A}" sibTransId="{508299C7-038C-439D-95B4-BD5A6ED19A15}"/>
    <dgm:cxn modelId="{A12CA224-AACA-466B-9C7E-8A4A5818A44C}" type="presOf" srcId="{CD6B40F3-9D0E-4E4E-A7D2-363D742503C1}" destId="{95E46947-916C-4802-B078-8ADFF08DCE4D}" srcOrd="0" destOrd="0" presId="urn:microsoft.com/office/officeart/2005/8/layout/lProcess2"/>
    <dgm:cxn modelId="{9124952B-A2CA-4859-91BA-B589398B3177}" type="presOf" srcId="{AC848E3A-57A7-4FBD-AA9D-7E43ABAD4C74}" destId="{C5970EBA-F839-450D-9F3F-BF25ABB1FB4D}" srcOrd="1" destOrd="0" presId="urn:microsoft.com/office/officeart/2005/8/layout/lProcess2"/>
    <dgm:cxn modelId="{47B39F6C-7E91-493F-B7D9-5AA0B4FEC473}" srcId="{AC848E3A-57A7-4FBD-AA9D-7E43ABAD4C74}" destId="{CD6B40F3-9D0E-4E4E-A7D2-363D742503C1}" srcOrd="0" destOrd="0" parTransId="{7E66A094-CC17-4715-BD12-599AD6363716}" sibTransId="{922B6F5F-B2B6-4C0F-BAC1-06A898B9CB6A}"/>
    <dgm:cxn modelId="{F6F1DEE9-B4C4-4A1D-A35E-E91C5A37A829}" srcId="{AC848E3A-57A7-4FBD-AA9D-7E43ABAD4C74}" destId="{B566C36E-07F0-4212-97A5-A22EBC137E5A}" srcOrd="2" destOrd="0" parTransId="{6F81FCA7-13BD-4B86-A193-FCA2E1479B04}" sibTransId="{81A42084-326D-4DCD-9D2B-3E741BBC9BCB}"/>
    <dgm:cxn modelId="{9CCD0C8D-8AB2-4F82-A310-ECEFC46CA918}" type="presOf" srcId="{AC848E3A-57A7-4FBD-AA9D-7E43ABAD4C74}" destId="{B5429280-1AD4-4555-98B8-D8F5362D834E}" srcOrd="0" destOrd="0" presId="urn:microsoft.com/office/officeart/2005/8/layout/lProcess2"/>
    <dgm:cxn modelId="{CDA56CF7-3716-492E-85A6-EA970EF95F06}" type="presOf" srcId="{BD69EB80-E868-4175-9FF4-6A7C9D726717}" destId="{633247A9-71F2-463F-85AC-2219C5414A8E}" srcOrd="0" destOrd="1" presId="urn:microsoft.com/office/officeart/2005/8/layout/lProcess2"/>
    <dgm:cxn modelId="{6885F0B1-7FB8-44A8-A911-2B597C4D76AC}" type="presOf" srcId="{B02EC579-C7D8-4735-80D9-D952BB25CEDC}" destId="{633247A9-71F2-463F-85AC-2219C5414A8E}" srcOrd="0" destOrd="0" presId="urn:microsoft.com/office/officeart/2005/8/layout/lProcess2"/>
    <dgm:cxn modelId="{C7C01FC2-C2A8-46D8-8A53-7FE9015D81DE}" type="presParOf" srcId="{01C529A1-6592-4365-BC3E-4F057E63480E}" destId="{9163EF43-9680-4DE0-8DF9-C3B553474635}" srcOrd="0" destOrd="0" presId="urn:microsoft.com/office/officeart/2005/8/layout/lProcess2"/>
    <dgm:cxn modelId="{983DD472-8FEC-4980-9F56-CE37637A50A7}" type="presParOf" srcId="{9163EF43-9680-4DE0-8DF9-C3B553474635}" destId="{B5429280-1AD4-4555-98B8-D8F5362D834E}" srcOrd="0" destOrd="0" presId="urn:microsoft.com/office/officeart/2005/8/layout/lProcess2"/>
    <dgm:cxn modelId="{9D2AD531-E853-4933-AC44-4CEF3EF0FBD2}" type="presParOf" srcId="{9163EF43-9680-4DE0-8DF9-C3B553474635}" destId="{C5970EBA-F839-450D-9F3F-BF25ABB1FB4D}" srcOrd="1" destOrd="0" presId="urn:microsoft.com/office/officeart/2005/8/layout/lProcess2"/>
    <dgm:cxn modelId="{2AF74442-34F8-4E15-8073-C01C73C896E3}" type="presParOf" srcId="{9163EF43-9680-4DE0-8DF9-C3B553474635}" destId="{795A1B06-7032-4D46-A67A-4D64B7F3DF11}" srcOrd="2" destOrd="0" presId="urn:microsoft.com/office/officeart/2005/8/layout/lProcess2"/>
    <dgm:cxn modelId="{0C69BA4D-D2B0-44C6-9D5D-207F534DA6C6}" type="presParOf" srcId="{795A1B06-7032-4D46-A67A-4D64B7F3DF11}" destId="{6DEAEB9F-B5D7-4CB4-BC15-3B8CD9783CC8}" srcOrd="0" destOrd="0" presId="urn:microsoft.com/office/officeart/2005/8/layout/lProcess2"/>
    <dgm:cxn modelId="{C7C43A36-2245-4F8C-90BA-A7F6879D181D}" type="presParOf" srcId="{6DEAEB9F-B5D7-4CB4-BC15-3B8CD9783CC8}" destId="{95E46947-916C-4802-B078-8ADFF08DCE4D}" srcOrd="0" destOrd="0" presId="urn:microsoft.com/office/officeart/2005/8/layout/lProcess2"/>
    <dgm:cxn modelId="{A87E5DF7-1A3A-4042-A1A6-8B27712542A7}" type="presParOf" srcId="{6DEAEB9F-B5D7-4CB4-BC15-3B8CD9783CC8}" destId="{E9876DBB-6D7E-49E6-A682-80A7F70E1CD8}" srcOrd="1" destOrd="0" presId="urn:microsoft.com/office/officeart/2005/8/layout/lProcess2"/>
    <dgm:cxn modelId="{81BAA1E4-00E5-42B8-84A5-70BD85195832}" type="presParOf" srcId="{6DEAEB9F-B5D7-4CB4-BC15-3B8CD9783CC8}" destId="{633247A9-71F2-463F-85AC-2219C5414A8E}" srcOrd="2" destOrd="0" presId="urn:microsoft.com/office/officeart/2005/8/layout/lProcess2"/>
    <dgm:cxn modelId="{3E7004DF-718F-4490-BC6F-AEE52F37D376}" type="presParOf" srcId="{6DEAEB9F-B5D7-4CB4-BC15-3B8CD9783CC8}" destId="{5234C117-AD5B-4CF3-B77D-421C6B430300}" srcOrd="3" destOrd="0" presId="urn:microsoft.com/office/officeart/2005/8/layout/lProcess2"/>
    <dgm:cxn modelId="{C18437CC-F32E-4D41-A863-D754871C1335}" type="presParOf" srcId="{6DEAEB9F-B5D7-4CB4-BC15-3B8CD9783CC8}" destId="{BE524B3A-F05A-45F9-8E5C-78A2541071D9}"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429280-1AD4-4555-98B8-D8F5362D834E}">
      <dsp:nvSpPr>
        <dsp:cNvPr id="0" name=""/>
        <dsp:cNvSpPr/>
      </dsp:nvSpPr>
      <dsp:spPr>
        <a:xfrm>
          <a:off x="0" y="0"/>
          <a:ext cx="9144000" cy="6858000"/>
        </a:xfrm>
        <a:prstGeom prst="roundRect">
          <a:avLst>
            <a:gd name="adj" fmla="val 10000"/>
          </a:avLst>
        </a:prstGeom>
        <a:solidFill>
          <a:schemeClr val="accent4">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s-ES" sz="6300" kern="1200" dirty="0" smtClean="0"/>
            <a:t>CONSTITUCIÓN ESPAÑOLA</a:t>
          </a:r>
          <a:endParaRPr lang="es-ES" sz="6300" kern="1200" dirty="0"/>
        </a:p>
      </dsp:txBody>
      <dsp:txXfrm>
        <a:off x="0" y="0"/>
        <a:ext cx="9144000" cy="2057400"/>
      </dsp:txXfrm>
    </dsp:sp>
    <dsp:sp modelId="{BA1A2DEA-FCBD-4431-B037-9C3F9AEBEF25}">
      <dsp:nvSpPr>
        <dsp:cNvPr id="0" name=""/>
        <dsp:cNvSpPr/>
      </dsp:nvSpPr>
      <dsp:spPr>
        <a:xfrm>
          <a:off x="971604" y="1916830"/>
          <a:ext cx="7315200" cy="2067780"/>
        </a:xfrm>
        <a:prstGeom prst="roundRect">
          <a:avLst>
            <a:gd name="adj" fmla="val 10000"/>
          </a:avLst>
        </a:prstGeom>
        <a:solidFill>
          <a:schemeClr val="accent4">
            <a:alpha val="9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s-ES" sz="2000" kern="1200" dirty="0" smtClean="0"/>
            <a:t>Artículo 148.1</a:t>
          </a:r>
        </a:p>
        <a:p>
          <a:pPr lvl="0" algn="ctr" defTabSz="889000">
            <a:lnSpc>
              <a:spcPct val="90000"/>
            </a:lnSpc>
            <a:spcBef>
              <a:spcPct val="0"/>
            </a:spcBef>
            <a:spcAft>
              <a:spcPct val="35000"/>
            </a:spcAft>
          </a:pPr>
          <a:r>
            <a:rPr lang="es-ES" sz="2000" kern="1200" dirty="0" smtClean="0"/>
            <a:t>Las  Comunidades Autónomas podrán asumir competencias en las  siguientes materias:</a:t>
          </a:r>
        </a:p>
        <a:p>
          <a:pPr lvl="0" algn="ctr" defTabSz="889000">
            <a:lnSpc>
              <a:spcPct val="90000"/>
            </a:lnSpc>
            <a:spcBef>
              <a:spcPct val="0"/>
            </a:spcBef>
            <a:spcAft>
              <a:spcPct val="35000"/>
            </a:spcAft>
          </a:pPr>
          <a:r>
            <a:rPr lang="es-ES" sz="2000" kern="1200" dirty="0" smtClean="0"/>
            <a:t>16ª. PATRIMONIO MONUMENTAL DE INTERÉS DE LA COMUNIDAD AUTÓNOMA</a:t>
          </a:r>
          <a:endParaRPr lang="es-ES" sz="2000" kern="1200" dirty="0"/>
        </a:p>
      </dsp:txBody>
      <dsp:txXfrm>
        <a:off x="1032167" y="1977393"/>
        <a:ext cx="7194074" cy="1946654"/>
      </dsp:txXfrm>
    </dsp:sp>
    <dsp:sp modelId="{08C805AD-76F7-46BB-A73B-3162800E3FBF}">
      <dsp:nvSpPr>
        <dsp:cNvPr id="0" name=""/>
        <dsp:cNvSpPr/>
      </dsp:nvSpPr>
      <dsp:spPr>
        <a:xfrm>
          <a:off x="917618" y="4395228"/>
          <a:ext cx="7315200" cy="2067780"/>
        </a:xfrm>
        <a:prstGeom prst="roundRect">
          <a:avLst>
            <a:gd name="adj" fmla="val 10000"/>
          </a:avLst>
        </a:prstGeom>
        <a:solidFill>
          <a:schemeClr val="accent4">
            <a:alpha val="90000"/>
            <a:hueOff val="0"/>
            <a:satOff val="0"/>
            <a:lumOff val="0"/>
            <a:alpha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s-ES" sz="2000" kern="1200" dirty="0" smtClean="0"/>
            <a:t>Artículo 149.1 El Estado tiene competencia exclusiva sobre las siguientes materias:</a:t>
          </a:r>
        </a:p>
        <a:p>
          <a:pPr lvl="0" algn="ctr" defTabSz="889000">
            <a:lnSpc>
              <a:spcPct val="90000"/>
            </a:lnSpc>
            <a:spcBef>
              <a:spcPct val="0"/>
            </a:spcBef>
            <a:spcAft>
              <a:spcPct val="35000"/>
            </a:spcAft>
          </a:pPr>
          <a:r>
            <a:rPr lang="es-ES" sz="2000" kern="1200" dirty="0" smtClean="0"/>
            <a:t>28ª.Defensa del patrimonio cultural, artístico y monumental español contra la exportación y la expoliación; museos, bibliotecas y archivos de titularidad estatal, sin perjuicio de su gestión por parte de las Comunidades Autónomas.</a:t>
          </a:r>
          <a:endParaRPr lang="es-ES" sz="2000" kern="1200" dirty="0"/>
        </a:p>
      </dsp:txBody>
      <dsp:txXfrm>
        <a:off x="978181" y="4455791"/>
        <a:ext cx="7194074" cy="19466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429280-1AD4-4555-98B8-D8F5362D834E}">
      <dsp:nvSpPr>
        <dsp:cNvPr id="0" name=""/>
        <dsp:cNvSpPr/>
      </dsp:nvSpPr>
      <dsp:spPr>
        <a:xfrm>
          <a:off x="4377" y="0"/>
          <a:ext cx="8955733" cy="6741368"/>
        </a:xfrm>
        <a:prstGeom prst="roundRect">
          <a:avLst>
            <a:gd name="adj" fmla="val 10000"/>
          </a:avLst>
        </a:prstGeom>
        <a:solidFill>
          <a:schemeClr val="accent1">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s-ES" sz="2800" kern="1200" dirty="0" smtClean="0"/>
            <a:t>ARTÍCULO 148.1.16 </a:t>
          </a:r>
        </a:p>
        <a:p>
          <a:pPr lvl="0" algn="ctr" defTabSz="1244600">
            <a:lnSpc>
              <a:spcPct val="90000"/>
            </a:lnSpc>
            <a:spcBef>
              <a:spcPct val="0"/>
            </a:spcBef>
            <a:spcAft>
              <a:spcPct val="35000"/>
            </a:spcAft>
          </a:pPr>
          <a:r>
            <a:rPr lang="es-ES" sz="2800" kern="1200" dirty="0" smtClean="0"/>
            <a:t>Las  Comunidades Autónomas podrán asumir competencias en las  siguientes materias: PATRIMONIO MONUMENTAL DE INTERÉS DE LA COMUNIDAD AUTÓNOMA</a:t>
          </a:r>
          <a:endParaRPr lang="es-ES" sz="2800" kern="1200" dirty="0"/>
        </a:p>
      </dsp:txBody>
      <dsp:txXfrm>
        <a:off x="4377" y="0"/>
        <a:ext cx="8955733" cy="2022410"/>
      </dsp:txXfrm>
    </dsp:sp>
    <dsp:sp modelId="{95E46947-916C-4802-B078-8ADFF08DCE4D}">
      <dsp:nvSpPr>
        <dsp:cNvPr id="0" name=""/>
        <dsp:cNvSpPr/>
      </dsp:nvSpPr>
      <dsp:spPr>
        <a:xfrm>
          <a:off x="6" y="2024425"/>
          <a:ext cx="8964474" cy="1803842"/>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lvl="0" algn="just" defTabSz="711200">
            <a:lnSpc>
              <a:spcPct val="90000"/>
            </a:lnSpc>
            <a:spcBef>
              <a:spcPct val="0"/>
            </a:spcBef>
            <a:spcAft>
              <a:spcPct val="35000"/>
            </a:spcAft>
          </a:pPr>
          <a:r>
            <a:rPr lang="es-ES" sz="1600" kern="1200" dirty="0" smtClean="0"/>
            <a:t>Artículo 27  de la Ley Orgánica 1/1981, de 6 de abril, de Estatuto de Autonomía para Galicia: En el marco del presente Estatuto corresponde a la Comunidad Autónoma gallega la competencia exclusiva de las siguientes materias: </a:t>
          </a:r>
        </a:p>
        <a:p>
          <a:pPr lvl="0" algn="just" defTabSz="711200">
            <a:lnSpc>
              <a:spcPct val="90000"/>
            </a:lnSpc>
            <a:spcBef>
              <a:spcPct val="0"/>
            </a:spcBef>
            <a:spcAft>
              <a:spcPct val="35000"/>
            </a:spcAft>
          </a:pPr>
          <a:r>
            <a:rPr lang="es-ES" sz="1600" kern="1200" dirty="0" smtClean="0"/>
            <a:t>Dieciocho. Patrimonio histórico, artístico, arquitectónico, arqueológico, de interés de Galicia, sin perjuicio de lo que dispone el artículo ciento cuarenta y nueve, uno, veintiocho, de la Constitución; archivos, bibliotecas y museos de interés para la Comunidad Autónoma, y que no sean de titularidad estatal; conservatorios de música y servicios de Bellas Artes de interés para la Comunidad.</a:t>
          </a:r>
          <a:endParaRPr lang="es-ES" sz="1600" kern="1200" dirty="0"/>
        </a:p>
      </dsp:txBody>
      <dsp:txXfrm>
        <a:off x="52839" y="2077258"/>
        <a:ext cx="8858808" cy="1698176"/>
      </dsp:txXfrm>
    </dsp:sp>
    <dsp:sp modelId="{633247A9-71F2-463F-85AC-2219C5414A8E}">
      <dsp:nvSpPr>
        <dsp:cNvPr id="0" name=""/>
        <dsp:cNvSpPr/>
      </dsp:nvSpPr>
      <dsp:spPr>
        <a:xfrm>
          <a:off x="723737" y="4007664"/>
          <a:ext cx="7517012" cy="1640859"/>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t"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s-ES" sz="1600" kern="1200" dirty="0" smtClean="0"/>
            <a:t>LEY 12/1991, DE 14 DE NOVIEMBRE DE TRABAJOS DE DOTACIÓN ARTÍSTICA EN OBRAS PÚBLICAS Y CAMINOS DE SANTIAGO DE LA COMUNIDAD AUTÓNOMA DE GALICIA</a:t>
          </a:r>
        </a:p>
        <a:p>
          <a:pPr marL="0" marR="0" lvl="0" indent="0" algn="just" defTabSz="914400" eaLnBrk="1" fontAlgn="auto" latinLnBrk="0" hangingPunct="1">
            <a:lnSpc>
              <a:spcPct val="100000"/>
            </a:lnSpc>
            <a:spcBef>
              <a:spcPct val="0"/>
            </a:spcBef>
            <a:spcAft>
              <a:spcPts val="0"/>
            </a:spcAft>
            <a:buClrTx/>
            <a:buSzTx/>
            <a:buFontTx/>
            <a:buNone/>
            <a:tabLst/>
            <a:defRPr/>
          </a:pPr>
          <a:endParaRPr lang="es-ES" sz="1600" kern="1200" dirty="0" smtClean="0"/>
        </a:p>
        <a:p>
          <a:pPr lvl="0" algn="just" defTabSz="488950">
            <a:lnSpc>
              <a:spcPct val="90000"/>
            </a:lnSpc>
            <a:spcBef>
              <a:spcPct val="0"/>
            </a:spcBef>
            <a:spcAft>
              <a:spcPct val="35000"/>
            </a:spcAft>
          </a:pPr>
          <a:r>
            <a:rPr lang="es-ES" sz="1600" kern="1200" dirty="0" smtClean="0"/>
            <a:t>LEY 8/1995, DE 30 DE OCTUBRE, DEL PATRIMONIO CULTURAL DE GALICIA </a:t>
          </a:r>
        </a:p>
        <a:p>
          <a:pPr lvl="0" algn="just" defTabSz="488950">
            <a:lnSpc>
              <a:spcPct val="90000"/>
            </a:lnSpc>
            <a:spcBef>
              <a:spcPct val="0"/>
            </a:spcBef>
            <a:spcAft>
              <a:spcPct val="35000"/>
            </a:spcAft>
          </a:pPr>
          <a:r>
            <a:rPr lang="es-ES" sz="1600" kern="1200" dirty="0" smtClean="0"/>
            <a:t>LEY 3/1996, DE 10 DE MAYO, DE PROTECCCIÓN DE LOS CAMINOS DE SANTIAGO</a:t>
          </a:r>
          <a:endParaRPr lang="es-ES" sz="1600" kern="1200" dirty="0"/>
        </a:p>
        <a:p>
          <a:pPr marL="57150" lvl="1" indent="0" algn="l" defTabSz="400050">
            <a:lnSpc>
              <a:spcPct val="90000"/>
            </a:lnSpc>
            <a:spcBef>
              <a:spcPct val="0"/>
            </a:spcBef>
            <a:spcAft>
              <a:spcPct val="15000"/>
            </a:spcAft>
            <a:buChar char="••"/>
          </a:pPr>
          <a:endParaRPr lang="es-ES" sz="1600" kern="1200" dirty="0"/>
        </a:p>
      </dsp:txBody>
      <dsp:txXfrm>
        <a:off x="771796" y="4055723"/>
        <a:ext cx="7420894" cy="1544741"/>
      </dsp:txXfrm>
    </dsp:sp>
    <dsp:sp modelId="{BE524B3A-F05A-45F9-8E5C-78A2541071D9}">
      <dsp:nvSpPr>
        <dsp:cNvPr id="0" name=""/>
        <dsp:cNvSpPr/>
      </dsp:nvSpPr>
      <dsp:spPr>
        <a:xfrm>
          <a:off x="1115604" y="5827920"/>
          <a:ext cx="6733278" cy="574363"/>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s-ES" sz="1800" kern="1200" dirty="0" smtClean="0"/>
            <a:t>Ley 5/2016, DE 4 DE MAYO  del patrimonio cultural de Galicia </a:t>
          </a:r>
          <a:endParaRPr lang="es-ES" sz="1800" kern="1200" dirty="0"/>
        </a:p>
      </dsp:txBody>
      <dsp:txXfrm>
        <a:off x="1132427" y="5844743"/>
        <a:ext cx="6699632" cy="540717"/>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354661-BDAD-4200-8CCD-150FE00DE308}" type="datetimeFigureOut">
              <a:rPr lang="es-ES" smtClean="0"/>
              <a:t>30/09/2018</a:t>
            </a:fld>
            <a:endParaRPr lang="es-ES"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5A2BC4-C225-42CC-A3F5-C23B3E1BDD3C}" type="slidenum">
              <a:rPr lang="es-ES" smtClean="0"/>
              <a:t>‹Nº›</a:t>
            </a:fld>
            <a:endParaRPr lang="es-ES" dirty="0"/>
          </a:p>
        </p:txBody>
      </p:sp>
    </p:spTree>
    <p:extLst>
      <p:ext uri="{BB962C8B-B14F-4D97-AF65-F5344CB8AC3E}">
        <p14:creationId xmlns:p14="http://schemas.microsoft.com/office/powerpoint/2010/main" val="164951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7E5A2BC4-C225-42CC-A3F5-C23B3E1BDD3C}" type="slidenum">
              <a:rPr lang="es-ES" smtClean="0"/>
              <a:t>5</a:t>
            </a:fld>
            <a:endParaRPr lang="es-ES" dirty="0"/>
          </a:p>
        </p:txBody>
      </p:sp>
    </p:spTree>
    <p:extLst>
      <p:ext uri="{BB962C8B-B14F-4D97-AF65-F5344CB8AC3E}">
        <p14:creationId xmlns:p14="http://schemas.microsoft.com/office/powerpoint/2010/main" val="2974437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7E5A2BC4-C225-42CC-A3F5-C23B3E1BDD3C}" type="slidenum">
              <a:rPr lang="es-ES" smtClean="0"/>
              <a:t>25</a:t>
            </a:fld>
            <a:endParaRPr lang="es-ES" dirty="0"/>
          </a:p>
        </p:txBody>
      </p:sp>
    </p:spTree>
    <p:extLst>
      <p:ext uri="{BB962C8B-B14F-4D97-AF65-F5344CB8AC3E}">
        <p14:creationId xmlns:p14="http://schemas.microsoft.com/office/powerpoint/2010/main" val="3552251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7E5A2BC4-C225-42CC-A3F5-C23B3E1BDD3C}" type="slidenum">
              <a:rPr lang="es-ES" smtClean="0"/>
              <a:t>41</a:t>
            </a:fld>
            <a:endParaRPr lang="es-ES" dirty="0"/>
          </a:p>
        </p:txBody>
      </p:sp>
    </p:spTree>
    <p:extLst>
      <p:ext uri="{BB962C8B-B14F-4D97-AF65-F5344CB8AC3E}">
        <p14:creationId xmlns:p14="http://schemas.microsoft.com/office/powerpoint/2010/main" val="1072731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305307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3710029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4129041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3893186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382915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4252725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8" name="7 Marcador de pie de página"/>
          <p:cNvSpPr>
            <a:spLocks noGrp="1"/>
          </p:cNvSpPr>
          <p:nvPr>
            <p:ph type="ftr" sz="quarter" idx="11"/>
          </p:nvPr>
        </p:nvSpPr>
        <p:spPr/>
        <p:txBody>
          <a:bodyPr/>
          <a:lstStyle/>
          <a:p>
            <a:endParaRPr lang="es-ES" dirty="0"/>
          </a:p>
        </p:txBody>
      </p:sp>
      <p:sp>
        <p:nvSpPr>
          <p:cNvPr id="9" name="8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3334877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4" name="3 Marcador de pie de página"/>
          <p:cNvSpPr>
            <a:spLocks noGrp="1"/>
          </p:cNvSpPr>
          <p:nvPr>
            <p:ph type="ftr" sz="quarter" idx="11"/>
          </p:nvPr>
        </p:nvSpPr>
        <p:spPr/>
        <p:txBody>
          <a:bodyPr/>
          <a:lstStyle/>
          <a:p>
            <a:endParaRPr lang="es-ES" dirty="0"/>
          </a:p>
        </p:txBody>
      </p:sp>
      <p:sp>
        <p:nvSpPr>
          <p:cNvPr id="5" name="4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3148186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3" name="2 Marcador de pie de página"/>
          <p:cNvSpPr>
            <a:spLocks noGrp="1"/>
          </p:cNvSpPr>
          <p:nvPr>
            <p:ph type="ftr" sz="quarter" idx="11"/>
          </p:nvPr>
        </p:nvSpPr>
        <p:spPr/>
        <p:txBody>
          <a:bodyPr/>
          <a:lstStyle/>
          <a:p>
            <a:endParaRPr lang="es-ES" dirty="0"/>
          </a:p>
        </p:txBody>
      </p:sp>
      <p:sp>
        <p:nvSpPr>
          <p:cNvPr id="4" name="3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1497794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2247687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0D92534-109A-413B-A5E0-1373713B8F33}" type="datetimeFigureOut">
              <a:rPr lang="es-ES" smtClean="0"/>
              <a:t>30/09/2018</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053970D8-C466-46D0-AB11-89223BDB1397}" type="slidenum">
              <a:rPr lang="es-ES" smtClean="0"/>
              <a:t>‹Nº›</a:t>
            </a:fld>
            <a:endParaRPr lang="es-ES" dirty="0"/>
          </a:p>
        </p:txBody>
      </p:sp>
    </p:spTree>
    <p:extLst>
      <p:ext uri="{BB962C8B-B14F-4D97-AF65-F5344CB8AC3E}">
        <p14:creationId xmlns:p14="http://schemas.microsoft.com/office/powerpoint/2010/main" val="4119569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D92534-109A-413B-A5E0-1373713B8F33}" type="datetimeFigureOut">
              <a:rPr lang="es-ES" smtClean="0"/>
              <a:t>30/09/2018</a:t>
            </a:fld>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3970D8-C466-46D0-AB11-89223BDB1397}" type="slidenum">
              <a:rPr lang="es-ES" smtClean="0"/>
              <a:t>‹Nº›</a:t>
            </a:fld>
            <a:endParaRPr lang="es-ES" dirty="0"/>
          </a:p>
        </p:txBody>
      </p:sp>
    </p:spTree>
    <p:extLst>
      <p:ext uri="{BB962C8B-B14F-4D97-AF65-F5344CB8AC3E}">
        <p14:creationId xmlns:p14="http://schemas.microsoft.com/office/powerpoint/2010/main" val="7674493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www.google.es/url?sa=i&amp;rct=j&amp;q=&amp;esrc=s&amp;frm=1&amp;source=images&amp;cd=&amp;cad=rja&amp;uact=8&amp;ved=0ahUKEwjj88yjgLfXAhUI1hoKHaosBKYQjRwIBw&amp;url=https://www.pinterest.com/pin/346988346260169984/&amp;psig=AOvVaw3OGhId_mT-Q8MyHfS1v_sV&amp;ust=1510506211721782"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www.google.es/url?sa=i&amp;rct=j&amp;q=&amp;esrc=s&amp;source=images&amp;cd=&amp;cad=rja&amp;uact=8&amp;ved=0ahUKEwjMhrXSnYzMAhVFhiwKHXKkBZgQjRwIBw&amp;url=http://www.usc.es/es/info_xeral/visitaspatrimonio/&amp;bvm=bv.119408272,d.bGg&amp;psig=AFQjCNEWHh69k8fXyvQtWLQQo9D9H4DpVQ&amp;ust=1460658099886182" TargetMode="Externa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s://www.google.es/url?sa=i&amp;rct=j&amp;q=&amp;esrc=s&amp;frm=1&amp;source=images&amp;cd=&amp;cad=rja&amp;uact=8&amp;ved=0ahUKEwjerrLvmLfXAhWE2xoKHWJsCawQjRwIBw&amp;url=https://www.tripadvisor.es/Tourism-g1028188-Finisterre_Cape_Finisterre_Province_of_A_Coruna_Galicia-Vacations.html&amp;psig=AOvVaw2t2yMGPYOCFvl-gFwCkVS0&amp;ust=1510512809897359" TargetMode="Externa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astro de Viladonga. AE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16"/>
            <a:ext cx="9143999" cy="68671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1 CuadroTexto"/>
          <p:cNvSpPr txBox="1"/>
          <p:nvPr/>
        </p:nvSpPr>
        <p:spPr>
          <a:xfrm>
            <a:off x="0" y="36823"/>
            <a:ext cx="9144000" cy="461665"/>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s-ES" sz="2400" dirty="0" smtClean="0"/>
              <a:t>LEY 5/2016, DE 4 DE MAYO, DEL PATRIMONIO CULTURAL DE GALICIA </a:t>
            </a:r>
            <a:endParaRPr lang="es-ES" sz="2400" dirty="0"/>
          </a:p>
        </p:txBody>
      </p:sp>
      <p:sp>
        <p:nvSpPr>
          <p:cNvPr id="3" name="2 CuadroTexto"/>
          <p:cNvSpPr txBox="1"/>
          <p:nvPr/>
        </p:nvSpPr>
        <p:spPr>
          <a:xfrm>
            <a:off x="6012160" y="6237312"/>
            <a:ext cx="2736304" cy="369332"/>
          </a:xfrm>
          <a:prstGeom prst="rect">
            <a:avLst/>
          </a:prstGeom>
          <a:noFill/>
        </p:spPr>
        <p:txBody>
          <a:bodyPr wrap="square" rtlCol="0">
            <a:spAutoFit/>
          </a:bodyPr>
          <a:lstStyle/>
          <a:p>
            <a:r>
              <a:rPr lang="es-ES" dirty="0" smtClean="0">
                <a:solidFill>
                  <a:schemeClr val="bg1"/>
                </a:solidFill>
              </a:rPr>
              <a:t>Castro de </a:t>
            </a:r>
            <a:r>
              <a:rPr lang="es-ES" dirty="0" err="1" smtClean="0">
                <a:solidFill>
                  <a:schemeClr val="bg1"/>
                </a:solidFill>
              </a:rPr>
              <a:t>Viladonga</a:t>
            </a:r>
            <a:r>
              <a:rPr lang="es-ES" dirty="0" smtClean="0">
                <a:solidFill>
                  <a:schemeClr val="bg1"/>
                </a:solidFill>
              </a:rPr>
              <a:t> </a:t>
            </a:r>
            <a:endParaRPr lang="es-ES" dirty="0">
              <a:solidFill>
                <a:schemeClr val="bg1"/>
              </a:solidFill>
            </a:endParaRPr>
          </a:p>
        </p:txBody>
      </p:sp>
    </p:spTree>
    <p:extLst>
      <p:ext uri="{BB962C8B-B14F-4D97-AF65-F5344CB8AC3E}">
        <p14:creationId xmlns:p14="http://schemas.microsoft.com/office/powerpoint/2010/main" val="234919945"/>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908720"/>
            <a:ext cx="9144000" cy="4832092"/>
          </a:xfrm>
          <a:prstGeom prst="rect">
            <a:avLst/>
          </a:prstGeom>
          <a:noFill/>
        </p:spPr>
        <p:txBody>
          <a:bodyPr wrap="square" rtlCol="0">
            <a:spAutoFit/>
          </a:bodyPr>
          <a:lstStyle/>
          <a:p>
            <a:pPr algn="just"/>
            <a:r>
              <a:rPr lang="es-ES" sz="1400" dirty="0">
                <a:solidFill>
                  <a:schemeClr val="bg1"/>
                </a:solidFill>
              </a:rPr>
              <a:t>Artículo 62. Inicio del procedimiento por denuncia (Ley 39/2015, de 1 de octubre)</a:t>
            </a:r>
          </a:p>
          <a:p>
            <a:pPr algn="just"/>
            <a:r>
              <a:rPr lang="es-ES" sz="1400" dirty="0">
                <a:solidFill>
                  <a:schemeClr val="bg1"/>
                </a:solidFill>
              </a:rPr>
              <a:t>1. Entendiera por denuncia el acto por el cual cualquier persona, en cumplimiento o no de un deber legal, ponen en conocimiento de un órgano administrativo la existencia de un determinado hecho que pueda justificar la iniciación de oficio de un procedimiento administrativo.</a:t>
            </a:r>
          </a:p>
          <a:p>
            <a:pPr algn="just"/>
            <a:r>
              <a:rPr lang="es-ES" sz="1400" dirty="0">
                <a:solidFill>
                  <a:schemeClr val="bg1"/>
                </a:solidFill>
              </a:rPr>
              <a:t>2. Las denuncias deberán expresar la identidad de la persona o personas que las presentan y el relato de los hechos que se ponen en conocimiento de la Administración. Cuando tales hechos puedan constituir una infracción administrativa, recogerán la fecha de su comisión y, cuando sea posible, la identificación de los presuntos responsables.</a:t>
            </a:r>
          </a:p>
          <a:p>
            <a:pPr algn="just"/>
            <a:r>
              <a:rPr lang="es-ES" sz="1400" dirty="0">
                <a:solidFill>
                  <a:schemeClr val="bg1"/>
                </a:solidFill>
              </a:rPr>
              <a:t>3. Cuando la denuncia invoque un perjuicio en el patrimonio de las administraciones públicas, a no iniciación del procedimiento deberá ser motivada y se notificará a los denunciantes a decisión de se </a:t>
            </a:r>
            <a:r>
              <a:rPr lang="es-ES" sz="1400" dirty="0" err="1">
                <a:solidFill>
                  <a:schemeClr val="bg1"/>
                </a:solidFill>
              </a:rPr>
              <a:t>se</a:t>
            </a:r>
            <a:r>
              <a:rPr lang="es-ES" sz="1400" dirty="0">
                <a:solidFill>
                  <a:schemeClr val="bg1"/>
                </a:solidFill>
              </a:rPr>
              <a:t> inicia o no el procedimiento.</a:t>
            </a:r>
          </a:p>
          <a:p>
            <a:pPr algn="just"/>
            <a:r>
              <a:rPr lang="es-ES" sz="1400" dirty="0">
                <a:solidFill>
                  <a:schemeClr val="bg1"/>
                </a:solidFill>
              </a:rPr>
              <a:t>4. Cuando el denunciante participara en la comisión de una infracción de esta naturaleza y existan otros infractores, el órgano competente para resolver el procedimiento deberá eximir el denunciante del pago de la multa que le correspondería u otro tipo de sanción de carácter no  pecuniario, cuando sea el primero en suministrar elementos de prueba que permitan iniciar el procedimiento o comprobar la infracción, siempre que en el momento de suministrarse aquellos no se disponga de elementos suficientes para ordenarla y se repare el perjuicio causado.</a:t>
            </a:r>
          </a:p>
          <a:p>
            <a:pPr algn="just"/>
            <a:r>
              <a:rPr lang="es-ES" sz="1400" dirty="0">
                <a:solidFill>
                  <a:schemeClr val="bg1"/>
                </a:solidFill>
              </a:rPr>
              <a:t>Asimismo, el órgano competente para resolver deberá reducir el importe del pago de la multa que le correspondería o, si fuere el caso, la sanción de carácter no  pecuniario cuando, si se cumplir alguna de las condiciones anteriores, el denunciante facilite elementos de prueba que suministren un valor añadido significativo respeto de aquellos de que se disponga.</a:t>
            </a:r>
          </a:p>
          <a:p>
            <a:pPr algn="just"/>
            <a:r>
              <a:rPr lang="es-ES" sz="1400" dirty="0">
                <a:solidFill>
                  <a:schemeClr val="bg1"/>
                </a:solidFill>
              </a:rPr>
              <a:t>En ambos casos será necesario que el denunciante cese en la participación de la infracción y no destruyera elementos de prueba relacionados con el objeto de la denuncia.</a:t>
            </a:r>
          </a:p>
          <a:p>
            <a:pPr algn="just"/>
            <a:r>
              <a:rPr lang="es-ES" sz="1400" dirty="0">
                <a:solidFill>
                  <a:schemeClr val="bg1"/>
                </a:solidFill>
              </a:rPr>
              <a:t>5. La presentación de una denuncia no confiere, por sí sola, la condición de interesado en el procedimiento. (Sentencia Tribunal Supremo de 6 de octubre del 2009</a:t>
            </a:r>
          </a:p>
        </p:txBody>
      </p:sp>
      <p:sp>
        <p:nvSpPr>
          <p:cNvPr id="3" name="2 CuadroTexto"/>
          <p:cNvSpPr txBox="1"/>
          <p:nvPr/>
        </p:nvSpPr>
        <p:spPr>
          <a:xfrm>
            <a:off x="251520" y="260648"/>
            <a:ext cx="8712968"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s-ES" dirty="0" smtClean="0"/>
              <a:t>COLABORACIÓN EN LA PROTECCIÓN DEL PATRIMONIO CULTURAL</a:t>
            </a:r>
            <a:endParaRPr lang="es-ES" dirty="0"/>
          </a:p>
        </p:txBody>
      </p:sp>
    </p:spTree>
    <p:extLst>
      <p:ext uri="{BB962C8B-B14F-4D97-AF65-F5344CB8AC3E}">
        <p14:creationId xmlns:p14="http://schemas.microsoft.com/office/powerpoint/2010/main" val="21514851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620688"/>
            <a:ext cx="9144000" cy="6124754"/>
          </a:xfrm>
          <a:prstGeom prst="rect">
            <a:avLst/>
          </a:prstGeom>
          <a:noFill/>
        </p:spPr>
        <p:txBody>
          <a:bodyPr wrap="square" rtlCol="0">
            <a:spAutoFit/>
          </a:bodyPr>
          <a:lstStyle/>
          <a:p>
            <a:pPr algn="just"/>
            <a:r>
              <a:rPr lang="es-ES" sz="1400" dirty="0">
                <a:solidFill>
                  <a:schemeClr val="bg1"/>
                </a:solidFill>
              </a:rPr>
              <a:t>Lo del  chivatazo se debe </a:t>
            </a:r>
            <a:r>
              <a:rPr lang="es-ES" sz="1400" dirty="0" smtClean="0">
                <a:solidFill>
                  <a:schemeClr val="bg1"/>
                </a:solidFill>
              </a:rPr>
              <a:t>la </a:t>
            </a:r>
            <a:r>
              <a:rPr lang="es-ES" sz="1400" dirty="0">
                <a:solidFill>
                  <a:schemeClr val="bg1"/>
                </a:solidFill>
              </a:rPr>
              <a:t>Ley 15/2007, de 3 de julio, de Defensa de la Competencia, puede invocarse como antecedente de la regulación general de los incentivos para el arrepentimiento o la </a:t>
            </a:r>
            <a:r>
              <a:rPr lang="es-ES" sz="1400" dirty="0" smtClean="0">
                <a:solidFill>
                  <a:schemeClr val="bg1"/>
                </a:solidFill>
              </a:rPr>
              <a:t>delación al introducir un procedimiento de clemencia, similar al vigente en el ámbito comunitario, en virtud del cual se exonera del pago </a:t>
            </a:r>
            <a:r>
              <a:rPr lang="es-ES" sz="1400" dirty="0">
                <a:solidFill>
                  <a:schemeClr val="bg1"/>
                </a:solidFill>
              </a:rPr>
              <a:t>de la multa a las empresas que, formando parte de un  cártel, denuncien su existencia y acerquen pruebas  sustantivas para la investigación, siempre y cuando cesen en su conducta infractora y no fueran los instigadores del resto de miembros del acuerdo prohibido. Igualmente, el importe de la multa podrá reducirse para aquellas empresas que colaboren pero no reúnan los requisitos para la exención total.</a:t>
            </a:r>
          </a:p>
          <a:p>
            <a:pPr algn="just"/>
            <a:endParaRPr lang="es-ES" sz="1400" dirty="0">
              <a:solidFill>
                <a:schemeClr val="bg1"/>
              </a:solidFill>
            </a:endParaRPr>
          </a:p>
          <a:p>
            <a:pPr algn="just"/>
            <a:endParaRPr lang="es-ES" sz="1400" dirty="0">
              <a:solidFill>
                <a:schemeClr val="bg1"/>
              </a:solidFill>
            </a:endParaRPr>
          </a:p>
          <a:p>
            <a:pPr algn="just"/>
            <a:r>
              <a:rPr lang="es-ES" sz="1400" dirty="0">
                <a:solidFill>
                  <a:schemeClr val="bg1"/>
                </a:solidFill>
              </a:rPr>
              <a:t>Condición jurídica de interesado: Sentencia de 6 de octubre de 2009:</a:t>
            </a:r>
          </a:p>
          <a:p>
            <a:pPr algn="just"/>
            <a:r>
              <a:rPr lang="es-ES" sz="1400" dirty="0">
                <a:solidFill>
                  <a:schemeClr val="bg1"/>
                </a:solidFill>
              </a:rPr>
              <a:t>“Quien denuncia hechos que considera constitutivos de infracción de la legislación de protección de datos carece de legitimación activa para impugnar en vía jurisdiccional lo que resuelva la Agencia. (...) La razón es, en @sustancia, que el denunciante carece de la condición de interesado en el procedimiento sancionador que se puede incoar la resultas de su denuncia. (...) El argumento crucial en esta materia es que el denunciante, mismo cuando se considere a sí mismo "víctima" de la infracción denunciada, no tiene un derecho subjetivo ni un interés legítimo la que lo denunciado sea sancionado. El poder punitivo pertenece únicamente a la Administración que tiene encomendada la correspondiente potestad sancionadora - en este caso, la Agencia Española de Protección de Datos- y, por consiguiente, sólo la Administración tiene un interés tutelado por el ordenamiento jurídico en que el infractor sea sancionado.”</a:t>
            </a:r>
          </a:p>
          <a:p>
            <a:pPr algn="just"/>
            <a:r>
              <a:rPr lang="es-ES" sz="1400" dirty="0">
                <a:solidFill>
                  <a:schemeClr val="bg1"/>
                </a:solidFill>
              </a:rPr>
              <a:t>Sentencia de 20 de julio de 2015, la Administración  puede archivar de plano, tras la comprobación inicial por el Jefe del Servicio de Inspección, una denuncia y, segundo reiterada jurisprudencia, su presentación no obliga la otra cosa que a darle el curso legalmente previsto mientras que la legitimación del denunciante para impugnar  jurisdiccionalmente actos como el recurrido en este caso, sólo se extiende a la exigencia de que se observe dicho curso.</a:t>
            </a:r>
          </a:p>
          <a:p>
            <a:pPr algn="just"/>
            <a:endParaRPr lang="es-ES" sz="1400" dirty="0">
              <a:solidFill>
                <a:schemeClr val="bg1"/>
              </a:solidFill>
            </a:endParaRPr>
          </a:p>
          <a:p>
            <a:pPr algn="just"/>
            <a:r>
              <a:rPr lang="es-ES" sz="1400" dirty="0">
                <a:solidFill>
                  <a:schemeClr val="bg1"/>
                </a:solidFill>
              </a:rPr>
              <a:t>Sentencia del Tribunal Supremo de 15 de noviembre de 2016, con cita de otras anteriores:</a:t>
            </a:r>
          </a:p>
          <a:p>
            <a:pPr algn="just"/>
            <a:r>
              <a:rPr lang="es-ES" sz="1400" dirty="0">
                <a:solidFill>
                  <a:schemeClr val="bg1"/>
                </a:solidFill>
              </a:rPr>
              <a:t>El interés determinante de la legitimación de un denunciante se concreta en que el Consejo General del Poder Judicial desarrolle las actividades investigadoras que le corresponden sobre las disfunciones o irregularidades que se le comunicaron en relación a la Administración de Justicia o la actuación de los Jueces y Magistrados, pero no comprende, por todo lo que se razonó con anterioridad, que esa actuación investigadora termine necesariamente con un acto sancionador</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91" y="116632"/>
            <a:ext cx="88773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87829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692696"/>
            <a:ext cx="8892480" cy="5909310"/>
          </a:xfrm>
          <a:prstGeom prst="rect">
            <a:avLst/>
          </a:prstGeom>
          <a:noFill/>
        </p:spPr>
        <p:txBody>
          <a:bodyPr wrap="square" rtlCol="0">
            <a:spAutoFit/>
          </a:bodyPr>
          <a:lstStyle/>
          <a:p>
            <a:pPr algn="just"/>
            <a:r>
              <a:rPr lang="es-ES" sz="1400" b="1" u="sng" dirty="0">
                <a:solidFill>
                  <a:schemeClr val="bg1"/>
                </a:solidFill>
              </a:rPr>
              <a:t>Artículo 7. Órganos asesores e consultivos.</a:t>
            </a:r>
          </a:p>
          <a:p>
            <a:pPr algn="just"/>
            <a:r>
              <a:rPr lang="es-ES" sz="1400" dirty="0">
                <a:solidFill>
                  <a:schemeClr val="bg1"/>
                </a:solidFill>
              </a:rPr>
              <a:t>1. El Consejo de la Cultura Gallega, en virtud de lo establecido en el artículo 32 del Estatuto de autonomía y del artículo 6.a de la Ley 8/1983, de 8 de julio, es el máximo órgano de asesoramiento y consulta de los poderes públicos de la Comunidad Autónoma. La consejería competente en materia de patrimonio cultural someterá a su dictamen </a:t>
            </a:r>
            <a:r>
              <a:rPr lang="es-ES" sz="1400" dirty="0" smtClean="0">
                <a:solidFill>
                  <a:schemeClr val="bg1"/>
                </a:solidFill>
              </a:rPr>
              <a:t>aquellos asuntos </a:t>
            </a:r>
            <a:r>
              <a:rPr lang="es-ES" sz="1400" dirty="0">
                <a:solidFill>
                  <a:schemeClr val="bg1"/>
                </a:solidFill>
              </a:rPr>
              <a:t>de especial relevancia, sin perjuicio de las competencias del Consejo Consultivo de Galicia y de otros órganos de consulta.</a:t>
            </a:r>
          </a:p>
          <a:p>
            <a:pPr algn="just"/>
            <a:r>
              <a:rPr lang="es-ES" sz="1400" dirty="0">
                <a:solidFill>
                  <a:schemeClr val="bg1"/>
                </a:solidFill>
              </a:rPr>
              <a:t>2. Son órganos asesores en materia de patrimonio cultural:</a:t>
            </a:r>
          </a:p>
          <a:p>
            <a:pPr algn="just"/>
            <a:r>
              <a:rPr lang="es-ES" sz="1400" dirty="0">
                <a:solidFill>
                  <a:schemeClr val="bg1"/>
                </a:solidFill>
              </a:rPr>
              <a:t>a) El Consejo Superior de Valoración de Bienes Culturales de Interés para </a:t>
            </a:r>
            <a:r>
              <a:rPr lang="es-ES" sz="1400" dirty="0" smtClean="0">
                <a:solidFill>
                  <a:schemeClr val="bg1"/>
                </a:solidFill>
              </a:rPr>
              <a:t>Galicia</a:t>
            </a:r>
            <a:r>
              <a:rPr lang="es-ES" sz="1400" dirty="0">
                <a:solidFill>
                  <a:schemeClr val="bg1"/>
                </a:solidFill>
              </a:rPr>
              <a:t>(</a:t>
            </a:r>
            <a:r>
              <a:rPr lang="pt-BR" sz="1400" dirty="0" smtClean="0">
                <a:solidFill>
                  <a:schemeClr val="bg1"/>
                </a:solidFill>
              </a:rPr>
              <a:t> </a:t>
            </a:r>
            <a:r>
              <a:rPr lang="pt-BR" sz="1400" dirty="0">
                <a:solidFill>
                  <a:schemeClr val="bg1"/>
                </a:solidFill>
              </a:rPr>
              <a:t>DECRETO 122/2012, do 10 de maio, </a:t>
            </a:r>
            <a:r>
              <a:rPr lang="pt-BR" sz="1400" dirty="0" smtClean="0">
                <a:solidFill>
                  <a:schemeClr val="bg1"/>
                </a:solidFill>
              </a:rPr>
              <a:t>por </a:t>
            </a:r>
            <a:r>
              <a:rPr lang="pt-BR" sz="1400" dirty="0" err="1" smtClean="0">
                <a:solidFill>
                  <a:schemeClr val="bg1"/>
                </a:solidFill>
              </a:rPr>
              <a:t>el</a:t>
            </a:r>
            <a:r>
              <a:rPr lang="pt-BR" sz="1400" dirty="0" smtClean="0">
                <a:solidFill>
                  <a:schemeClr val="bg1"/>
                </a:solidFill>
              </a:rPr>
              <a:t> que </a:t>
            </a:r>
            <a:r>
              <a:rPr lang="pt-BR" sz="1400" dirty="0">
                <a:solidFill>
                  <a:schemeClr val="bg1"/>
                </a:solidFill>
              </a:rPr>
              <a:t>se </a:t>
            </a:r>
            <a:r>
              <a:rPr lang="pt-BR" sz="1400" dirty="0" err="1" smtClean="0">
                <a:solidFill>
                  <a:schemeClr val="bg1"/>
                </a:solidFill>
              </a:rPr>
              <a:t>aprueba</a:t>
            </a:r>
            <a:r>
              <a:rPr lang="pt-BR" sz="1400" dirty="0" smtClean="0">
                <a:solidFill>
                  <a:schemeClr val="bg1"/>
                </a:solidFill>
              </a:rPr>
              <a:t> </a:t>
            </a:r>
            <a:r>
              <a:rPr lang="pt-BR" sz="1400" dirty="0" err="1" smtClean="0">
                <a:solidFill>
                  <a:schemeClr val="bg1"/>
                </a:solidFill>
              </a:rPr>
              <a:t>el</a:t>
            </a:r>
            <a:r>
              <a:rPr lang="pt-BR" sz="1400" dirty="0" smtClean="0">
                <a:solidFill>
                  <a:schemeClr val="bg1"/>
                </a:solidFill>
              </a:rPr>
              <a:t> </a:t>
            </a:r>
            <a:r>
              <a:rPr lang="pt-BR" sz="1400" dirty="0" err="1" smtClean="0">
                <a:solidFill>
                  <a:schemeClr val="bg1"/>
                </a:solidFill>
              </a:rPr>
              <a:t>Reglamento</a:t>
            </a:r>
            <a:r>
              <a:rPr lang="pt-BR" sz="1400" dirty="0" smtClean="0">
                <a:solidFill>
                  <a:schemeClr val="bg1"/>
                </a:solidFill>
              </a:rPr>
              <a:t> de </a:t>
            </a:r>
            <a:r>
              <a:rPr lang="pt-BR" sz="1400" dirty="0" err="1" smtClean="0">
                <a:solidFill>
                  <a:schemeClr val="bg1"/>
                </a:solidFill>
              </a:rPr>
              <a:t>composición</a:t>
            </a:r>
            <a:r>
              <a:rPr lang="pt-BR" sz="1400" dirty="0" smtClean="0">
                <a:solidFill>
                  <a:schemeClr val="bg1"/>
                </a:solidFill>
              </a:rPr>
              <a:t> y </a:t>
            </a:r>
            <a:r>
              <a:rPr lang="pt-BR" sz="1400" dirty="0" err="1" smtClean="0">
                <a:solidFill>
                  <a:schemeClr val="bg1"/>
                </a:solidFill>
              </a:rPr>
              <a:t>funcionamiento</a:t>
            </a:r>
            <a:r>
              <a:rPr lang="pt-BR" sz="1400" dirty="0" smtClean="0">
                <a:solidFill>
                  <a:schemeClr val="bg1"/>
                </a:solidFill>
              </a:rPr>
              <a:t> </a:t>
            </a:r>
            <a:r>
              <a:rPr lang="pt-BR" sz="1400" dirty="0" err="1" smtClean="0">
                <a:solidFill>
                  <a:schemeClr val="bg1"/>
                </a:solidFill>
              </a:rPr>
              <a:t>del</a:t>
            </a:r>
            <a:r>
              <a:rPr lang="pt-BR" sz="1400" dirty="0" smtClean="0">
                <a:solidFill>
                  <a:schemeClr val="bg1"/>
                </a:solidFill>
              </a:rPr>
              <a:t> </a:t>
            </a:r>
            <a:r>
              <a:rPr lang="pt-BR" sz="1400" dirty="0" err="1" smtClean="0">
                <a:solidFill>
                  <a:schemeClr val="bg1"/>
                </a:solidFill>
              </a:rPr>
              <a:t>Consejo</a:t>
            </a:r>
            <a:r>
              <a:rPr lang="pt-BR" sz="1400" dirty="0" smtClean="0">
                <a:solidFill>
                  <a:schemeClr val="bg1"/>
                </a:solidFill>
              </a:rPr>
              <a:t> Superior de </a:t>
            </a:r>
            <a:r>
              <a:rPr lang="pt-BR" sz="1400" dirty="0" err="1" smtClean="0">
                <a:solidFill>
                  <a:schemeClr val="bg1"/>
                </a:solidFill>
              </a:rPr>
              <a:t>Valoración</a:t>
            </a:r>
            <a:r>
              <a:rPr lang="pt-BR" sz="1400" dirty="0" smtClean="0">
                <a:solidFill>
                  <a:schemeClr val="bg1"/>
                </a:solidFill>
              </a:rPr>
              <a:t> de </a:t>
            </a:r>
            <a:r>
              <a:rPr lang="pt-BR" sz="1400" dirty="0" err="1" smtClean="0">
                <a:solidFill>
                  <a:schemeClr val="bg1"/>
                </a:solidFill>
              </a:rPr>
              <a:t>Bienes</a:t>
            </a:r>
            <a:r>
              <a:rPr lang="pt-BR" sz="1400" dirty="0" smtClean="0">
                <a:solidFill>
                  <a:schemeClr val="bg1"/>
                </a:solidFill>
              </a:rPr>
              <a:t> </a:t>
            </a:r>
            <a:r>
              <a:rPr lang="pt-BR" sz="1400" dirty="0" err="1" smtClean="0">
                <a:solidFill>
                  <a:schemeClr val="bg1"/>
                </a:solidFill>
              </a:rPr>
              <a:t>Culturales</a:t>
            </a:r>
            <a:r>
              <a:rPr lang="pt-BR" sz="1400" dirty="0" smtClean="0">
                <a:solidFill>
                  <a:schemeClr val="bg1"/>
                </a:solidFill>
              </a:rPr>
              <a:t> para </a:t>
            </a:r>
            <a:r>
              <a:rPr lang="pt-BR" sz="1400" dirty="0" err="1" smtClean="0">
                <a:solidFill>
                  <a:schemeClr val="bg1"/>
                </a:solidFill>
              </a:rPr>
              <a:t>Galicia</a:t>
            </a:r>
            <a:r>
              <a:rPr lang="pt-BR" sz="1400" dirty="0" smtClean="0">
                <a:solidFill>
                  <a:schemeClr val="bg1"/>
                </a:solidFill>
              </a:rPr>
              <a:t>.)</a:t>
            </a:r>
            <a:endParaRPr lang="es-ES" sz="1400" dirty="0">
              <a:solidFill>
                <a:schemeClr val="bg1"/>
              </a:solidFill>
            </a:endParaRPr>
          </a:p>
          <a:p>
            <a:pPr algn="just"/>
            <a:r>
              <a:rPr lang="es-ES" sz="1400" dirty="0">
                <a:solidFill>
                  <a:schemeClr val="bg1"/>
                </a:solidFill>
              </a:rPr>
              <a:t>b) La Comisión Mixta Xunta de Galicia-Iglesia Católica.(DECRETO 84/2017, de 3 de agosto, por el que se regula la composición y funcionamiento de la Comisión Mixta Xunta de Galicia-Iglesia </a:t>
            </a:r>
            <a:r>
              <a:rPr lang="es-ES" sz="1400" dirty="0" smtClean="0">
                <a:solidFill>
                  <a:schemeClr val="bg1"/>
                </a:solidFill>
              </a:rPr>
              <a:t>Católica)</a:t>
            </a:r>
            <a:endParaRPr lang="es-ES" sz="1400" dirty="0">
              <a:solidFill>
                <a:schemeClr val="bg1"/>
              </a:solidFill>
            </a:endParaRPr>
          </a:p>
          <a:p>
            <a:pPr algn="just"/>
            <a:r>
              <a:rPr lang="es-ES" sz="1400" dirty="0">
                <a:solidFill>
                  <a:schemeClr val="bg1"/>
                </a:solidFill>
              </a:rPr>
              <a:t>c) Los Consejos Territoriales de Patrimonio Cultural de Galicia.</a:t>
            </a:r>
          </a:p>
          <a:p>
            <a:pPr algn="just"/>
            <a:r>
              <a:rPr lang="es-ES" sz="1400" dirty="0">
                <a:solidFill>
                  <a:schemeClr val="bg1"/>
                </a:solidFill>
              </a:rPr>
              <a:t>d) El Consejo Asesor de los Caminos de Santiago.</a:t>
            </a:r>
          </a:p>
          <a:p>
            <a:pPr algn="just"/>
            <a:r>
              <a:rPr lang="es-ES" sz="1400" dirty="0">
                <a:solidFill>
                  <a:schemeClr val="bg1"/>
                </a:solidFill>
              </a:rPr>
              <a:t>e) La Comisión Técnica de Arqueología.</a:t>
            </a:r>
          </a:p>
          <a:p>
            <a:pPr algn="just"/>
            <a:r>
              <a:rPr lang="es-ES" sz="1400" dirty="0">
                <a:solidFill>
                  <a:schemeClr val="bg1"/>
                </a:solidFill>
              </a:rPr>
              <a:t>f) La Comisión Técnica de Etnografía.</a:t>
            </a:r>
          </a:p>
          <a:p>
            <a:pPr algn="just"/>
            <a:r>
              <a:rPr lang="es-ES" sz="1400" dirty="0">
                <a:solidFill>
                  <a:schemeClr val="bg1"/>
                </a:solidFill>
              </a:rPr>
              <a:t>g) Cuantos otros se determinen reglamentariamente con carácter general o con carácter específico</a:t>
            </a:r>
            <a:r>
              <a:rPr lang="es-ES" sz="1400" dirty="0" smtClean="0">
                <a:solidFill>
                  <a:schemeClr val="bg1"/>
                </a:solidFill>
              </a:rPr>
              <a:t>.</a:t>
            </a:r>
          </a:p>
          <a:p>
            <a:pPr algn="just"/>
            <a:r>
              <a:rPr lang="es-ES" sz="1400" dirty="0" smtClean="0">
                <a:solidFill>
                  <a:schemeClr val="bg1"/>
                </a:solidFill>
              </a:rPr>
              <a:t>(DECRETO </a:t>
            </a:r>
            <a:r>
              <a:rPr lang="es-ES" sz="1400" dirty="0">
                <a:solidFill>
                  <a:schemeClr val="bg1"/>
                </a:solidFill>
              </a:rPr>
              <a:t>93/2017, de 14 de septiembre, por el que se regula la composición y funcionamiento de los consejos territoriales de Patrimonio Cultural de Galicia, del Consejo Asesor de los Caminos de Santiago y de la Comisión Técnica de Arqueología</a:t>
            </a:r>
            <a:r>
              <a:rPr lang="es-ES" sz="1400" dirty="0" smtClean="0">
                <a:solidFill>
                  <a:schemeClr val="bg1"/>
                </a:solidFill>
              </a:rPr>
              <a:t>.)</a:t>
            </a:r>
            <a:endParaRPr lang="es-ES" sz="1400" dirty="0">
              <a:solidFill>
                <a:schemeClr val="bg1"/>
              </a:solidFill>
            </a:endParaRPr>
          </a:p>
          <a:p>
            <a:pPr algn="just"/>
            <a:r>
              <a:rPr lang="es-ES" sz="1400" dirty="0">
                <a:solidFill>
                  <a:schemeClr val="bg1"/>
                </a:solidFill>
              </a:rPr>
              <a:t>La composición y el funcionamiento de los órganos asesores se establecerán reglamentariamente.</a:t>
            </a:r>
          </a:p>
          <a:p>
            <a:pPr algn="just"/>
            <a:r>
              <a:rPr lang="es-ES" sz="1400" dirty="0">
                <a:solidFill>
                  <a:schemeClr val="bg1"/>
                </a:solidFill>
              </a:rPr>
              <a:t>3. Tendrán la consideración de órganos consultivos en materia de bienes culturales:</a:t>
            </a:r>
          </a:p>
          <a:p>
            <a:pPr algn="just"/>
            <a:r>
              <a:rPr lang="es-ES" sz="1400" dirty="0">
                <a:solidFill>
                  <a:schemeClr val="bg1"/>
                </a:solidFill>
              </a:rPr>
              <a:t>a) La Real Academia Gallega de Bellas Artes de Nuestra Señora del Rosario.</a:t>
            </a:r>
          </a:p>
          <a:p>
            <a:pPr algn="just"/>
            <a:r>
              <a:rPr lang="es-ES" sz="1400" dirty="0">
                <a:solidFill>
                  <a:schemeClr val="bg1"/>
                </a:solidFill>
              </a:rPr>
              <a:t>b) El Instituto de Estudios Gallegos Padre Sarmiento.</a:t>
            </a:r>
          </a:p>
          <a:p>
            <a:pPr algn="just"/>
            <a:r>
              <a:rPr lang="es-ES" sz="1400" dirty="0">
                <a:solidFill>
                  <a:schemeClr val="bg1"/>
                </a:solidFill>
              </a:rPr>
              <a:t>c) Las universidades integrantes del Sistema Universitario de Galicia.</a:t>
            </a:r>
          </a:p>
          <a:p>
            <a:pPr algn="just"/>
            <a:r>
              <a:rPr lang="es-ES" sz="1400" dirty="0">
                <a:solidFill>
                  <a:schemeClr val="bg1"/>
                </a:solidFill>
              </a:rPr>
              <a:t>Todo ello, sin perjuicio de las consultas que por razón de la materia o conocimiento experto se les puedan realizar a especialistas en la materia o a otras instituciones, entidades culturales u organismos profesionales.</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8" y="158141"/>
            <a:ext cx="88773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7188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0728"/>
            <a:ext cx="9144000" cy="5877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CuadroTexto"/>
          <p:cNvSpPr txBox="1"/>
          <p:nvPr/>
        </p:nvSpPr>
        <p:spPr>
          <a:xfrm>
            <a:off x="395536" y="188640"/>
            <a:ext cx="7992888"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EL SALÓN</a:t>
            </a:r>
          </a:p>
          <a:p>
            <a:pPr algn="ctr"/>
            <a:endParaRPr lang="es-ES" dirty="0"/>
          </a:p>
        </p:txBody>
      </p:sp>
      <p:sp>
        <p:nvSpPr>
          <p:cNvPr id="3" name="2 CuadroTexto"/>
          <p:cNvSpPr txBox="1"/>
          <p:nvPr/>
        </p:nvSpPr>
        <p:spPr>
          <a:xfrm>
            <a:off x="5004048" y="6165304"/>
            <a:ext cx="3888432" cy="369332"/>
          </a:xfrm>
          <a:prstGeom prst="rect">
            <a:avLst/>
          </a:prstGeom>
          <a:noFill/>
        </p:spPr>
        <p:txBody>
          <a:bodyPr wrap="square" rtlCol="0">
            <a:spAutoFit/>
          </a:bodyPr>
          <a:lstStyle/>
          <a:p>
            <a:r>
              <a:rPr lang="es-ES" dirty="0" smtClean="0">
                <a:solidFill>
                  <a:schemeClr val="bg1"/>
                </a:solidFill>
              </a:rPr>
              <a:t>Sillería del coro de la Catedral de Lugo</a:t>
            </a:r>
            <a:endParaRPr lang="es-ES" dirty="0">
              <a:solidFill>
                <a:schemeClr val="bg1"/>
              </a:solidFill>
            </a:endParaRPr>
          </a:p>
        </p:txBody>
      </p:sp>
    </p:spTree>
    <p:extLst>
      <p:ext uri="{BB962C8B-B14F-4D97-AF65-F5344CB8AC3E}">
        <p14:creationId xmlns:p14="http://schemas.microsoft.com/office/powerpoint/2010/main" val="3855545275"/>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530410"/>
            <a:ext cx="9144000" cy="6324808"/>
          </a:xfrm>
          <a:prstGeom prst="rect">
            <a:avLst/>
          </a:prstGeom>
          <a:noFill/>
        </p:spPr>
        <p:txBody>
          <a:bodyPr wrap="square" rtlCol="0">
            <a:spAutoFit/>
          </a:bodyPr>
          <a:lstStyle/>
          <a:p>
            <a:endParaRPr lang="es-ES" sz="1500" dirty="0" smtClean="0">
              <a:solidFill>
                <a:schemeClr val="bg1"/>
              </a:solidFill>
            </a:endParaRPr>
          </a:p>
          <a:p>
            <a:pPr algn="just"/>
            <a:r>
              <a:rPr lang="es-ES" sz="1500" dirty="0" smtClean="0">
                <a:solidFill>
                  <a:schemeClr val="bg1"/>
                </a:solidFill>
              </a:rPr>
              <a:t>1. Los bienes del patrimonio cultural de Galicia, a los que hace referencia el artículo 1.2, podrán ser declarados de interés cultural o catalogados.</a:t>
            </a:r>
          </a:p>
          <a:p>
            <a:pPr algn="just"/>
            <a:r>
              <a:rPr lang="es-ES" sz="1500" dirty="0" smtClean="0">
                <a:solidFill>
                  <a:schemeClr val="bg1"/>
                </a:solidFill>
              </a:rPr>
              <a:t>2. Tendrán la consideración de bienes de interés cultural aquellos bienes y manifestaciones inmateriales que, por su carácter más destacado en el ámbito de la Comunidad Autónoma, sean declarados como tales por ministerio de la ley o mediante decreto del Consejo de la Xunta de Galicia, a propuesta de la consejería competente en materia de patrimonio cultural, de acuerdo con el procedimiento establecido en esta ley.</a:t>
            </a:r>
          </a:p>
          <a:p>
            <a:pPr algn="just"/>
            <a:r>
              <a:rPr lang="es-ES" sz="1500" dirty="0" smtClean="0">
                <a:solidFill>
                  <a:schemeClr val="bg1"/>
                </a:solidFill>
              </a:rPr>
              <a:t>Los bienes de interés cultural pueden ser inmuebles, muebles o inmateriales.</a:t>
            </a:r>
          </a:p>
          <a:p>
            <a:pPr algn="just"/>
            <a:r>
              <a:rPr lang="es-ES" sz="1500" dirty="0" smtClean="0">
                <a:solidFill>
                  <a:schemeClr val="bg1"/>
                </a:solidFill>
              </a:rPr>
              <a:t>3. Tendrán la consideración de bienes catalogados aquellos bienes y manifestaciones inmateriales, no declarados de interés cultural, que por su notable valor cultural sean incluidos en el Catálogo del Patrimonio Cultural de Galicia a través de cualquiera de los procedimientos de inclusión previstos en esta ley. En todo caso, se integran en el Catálogo del Patrimonio Cultural de Galicia los bienes expresamente señalados en esta ley.</a:t>
            </a:r>
          </a:p>
          <a:p>
            <a:pPr algn="just"/>
            <a:r>
              <a:rPr lang="es-ES" sz="1500" dirty="0" smtClean="0">
                <a:solidFill>
                  <a:schemeClr val="bg1"/>
                </a:solidFill>
              </a:rPr>
              <a:t>Los bienes catalogados pueden ser muebles, inmuebles e inmateriales.</a:t>
            </a:r>
          </a:p>
          <a:p>
            <a:pPr algn="just"/>
            <a:r>
              <a:rPr lang="es-ES" sz="1500" dirty="0" smtClean="0">
                <a:solidFill>
                  <a:schemeClr val="bg1"/>
                </a:solidFill>
              </a:rPr>
              <a:t>INCLUSIÓN EN ALGUNA DE LAS CATEGORÍAS DEL ARTÍCULO 10: Monumento, jardín histórico, sitio histórico, zona arqueológica, vía cultural, lugar de valor etnológico, conjunto histórico, territorio histórico,  paisaje cultural</a:t>
            </a:r>
          </a:p>
          <a:p>
            <a:endParaRPr lang="es-ES" sz="1500" dirty="0" smtClean="0">
              <a:solidFill>
                <a:schemeClr val="bg1"/>
              </a:solidFill>
            </a:endParaRPr>
          </a:p>
          <a:p>
            <a:pPr algn="just"/>
            <a:r>
              <a:rPr lang="es-ES" sz="1500" b="1" u="sng" dirty="0">
                <a:solidFill>
                  <a:schemeClr val="bg1"/>
                </a:solidFill>
              </a:rPr>
              <a:t>D</a:t>
            </a:r>
            <a:r>
              <a:rPr lang="es-ES" sz="1500" b="1" u="sng" dirty="0" smtClean="0">
                <a:solidFill>
                  <a:schemeClr val="bg1"/>
                </a:solidFill>
              </a:rPr>
              <a:t>isposición adicional primera</a:t>
            </a:r>
            <a:r>
              <a:rPr lang="es-ES" sz="1500" u="sng" dirty="0" smtClean="0">
                <a:solidFill>
                  <a:schemeClr val="bg1"/>
                </a:solidFill>
              </a:rPr>
              <a:t>. Bienes declarados de interés cultural.</a:t>
            </a:r>
            <a:r>
              <a:rPr lang="es-ES" sz="1500" dirty="0" smtClean="0">
                <a:solidFill>
                  <a:schemeClr val="bg1"/>
                </a:solidFill>
              </a:rPr>
              <a:t> Todos aquellos bienes integrantes del patrimonio cultural de Galicia que tuviesen la condición de bienes de interés cultural con anterioridad a la entrada en vigor de esta ley </a:t>
            </a:r>
            <a:r>
              <a:rPr lang="es-ES" sz="1500" b="1" u="sng" dirty="0" smtClean="0">
                <a:solidFill>
                  <a:schemeClr val="bg1"/>
                </a:solidFill>
              </a:rPr>
              <a:t>mantendrán la consideración de bienes de interés cultural</a:t>
            </a:r>
            <a:r>
              <a:rPr lang="es-ES" sz="1500" dirty="0" smtClean="0">
                <a:solidFill>
                  <a:schemeClr val="bg1"/>
                </a:solidFill>
              </a:rPr>
              <a:t> y quedarán sometidos al mismo régimen jurídico de protección aplicable a estos según esta ley.</a:t>
            </a:r>
          </a:p>
          <a:p>
            <a:pPr algn="just"/>
            <a:endParaRPr lang="es-ES" sz="1500" dirty="0" smtClean="0">
              <a:solidFill>
                <a:schemeClr val="bg1"/>
              </a:solidFill>
            </a:endParaRPr>
          </a:p>
          <a:p>
            <a:pPr algn="just"/>
            <a:r>
              <a:rPr lang="es-ES" sz="1500" b="1" u="sng" dirty="0" smtClean="0">
                <a:solidFill>
                  <a:schemeClr val="bg1"/>
                </a:solidFill>
              </a:rPr>
              <a:t>Disposición adicional segunda</a:t>
            </a:r>
            <a:r>
              <a:rPr lang="es-ES" sz="1500" dirty="0" smtClean="0">
                <a:solidFill>
                  <a:schemeClr val="bg1"/>
                </a:solidFill>
              </a:rPr>
              <a:t>. Catálogo del Patrimonio Cultural de Galicia.</a:t>
            </a:r>
          </a:p>
          <a:p>
            <a:pPr algn="just"/>
            <a:r>
              <a:rPr lang="es-ES" sz="1500" dirty="0" smtClean="0">
                <a:solidFill>
                  <a:schemeClr val="bg1"/>
                </a:solidFill>
              </a:rPr>
              <a:t>1. Desaparece el Inventario General del Patrimonio Cultural de Galicia. Todos los bienes que figuren en el Inventario General del Patrimonio Cultural de Galicia en el momento de la entrada en vigor de esta ley, excepto los que tengan la consideración de bienes de interés cultural, se incorporarán al Catálogo y pasarán a tener la consideración de bienes catalogados, quedando sometidos al mismo régimen jurídico de protección aplicable a estos.</a:t>
            </a:r>
          </a:p>
          <a:p>
            <a:pPr algn="just"/>
            <a:endParaRPr lang="es-ES" sz="1500" dirty="0">
              <a:solidFill>
                <a:schemeClr val="bg1"/>
              </a:solidFill>
            </a:endParaRPr>
          </a:p>
        </p:txBody>
      </p:sp>
      <p:sp>
        <p:nvSpPr>
          <p:cNvPr id="4" name="3 CuadroTexto"/>
          <p:cNvSpPr txBox="1"/>
          <p:nvPr/>
        </p:nvSpPr>
        <p:spPr>
          <a:xfrm>
            <a:off x="395536" y="161078"/>
            <a:ext cx="8568952"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CLASIFICACIÓN DE LOS BIENES INTEGRANTES DEL PATRIMINIO CULTURAL (ARTÍCULO 8)</a:t>
            </a:r>
            <a:endParaRPr lang="es-ES" dirty="0"/>
          </a:p>
        </p:txBody>
      </p:sp>
    </p:spTree>
    <p:extLst>
      <p:ext uri="{BB962C8B-B14F-4D97-AF65-F5344CB8AC3E}">
        <p14:creationId xmlns:p14="http://schemas.microsoft.com/office/powerpoint/2010/main" val="1466194584"/>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07504" y="0"/>
            <a:ext cx="8928992" cy="6771084"/>
          </a:xfrm>
          <a:prstGeom prst="rect">
            <a:avLst/>
          </a:prstGeom>
          <a:noFill/>
        </p:spPr>
        <p:txBody>
          <a:bodyPr wrap="square" rtlCol="0">
            <a:spAutoFit/>
          </a:bodyPr>
          <a:lstStyle/>
          <a:p>
            <a:pPr algn="just"/>
            <a:endParaRPr lang="es-ES" sz="1400" dirty="0" smtClean="0">
              <a:solidFill>
                <a:schemeClr val="bg1"/>
              </a:solidFill>
            </a:endParaRPr>
          </a:p>
          <a:p>
            <a:pPr algn="just"/>
            <a:endParaRPr lang="es-ES" sz="1400" dirty="0">
              <a:solidFill>
                <a:schemeClr val="bg1"/>
              </a:solidFill>
            </a:endParaRPr>
          </a:p>
          <a:p>
            <a:pPr algn="just"/>
            <a:endParaRPr lang="es-ES" sz="1400" dirty="0" smtClean="0">
              <a:solidFill>
                <a:schemeClr val="bg1"/>
              </a:solidFill>
            </a:endParaRPr>
          </a:p>
          <a:p>
            <a:pPr algn="just"/>
            <a:endParaRPr lang="es-ES" sz="1400" dirty="0">
              <a:solidFill>
                <a:schemeClr val="bg1"/>
              </a:solidFill>
            </a:endParaRPr>
          </a:p>
          <a:p>
            <a:pPr algn="just"/>
            <a:endParaRPr lang="es-ES" sz="1400" dirty="0" smtClean="0">
              <a:solidFill>
                <a:schemeClr val="bg1"/>
              </a:solidFill>
            </a:endParaRPr>
          </a:p>
          <a:p>
            <a:pPr algn="just"/>
            <a:r>
              <a:rPr lang="es-ES" sz="1400" dirty="0" smtClean="0">
                <a:solidFill>
                  <a:schemeClr val="bg1"/>
                </a:solidFill>
              </a:rPr>
              <a:t>1</a:t>
            </a:r>
            <a:r>
              <a:rPr lang="es-ES" sz="1400" dirty="0">
                <a:solidFill>
                  <a:schemeClr val="bg1"/>
                </a:solidFill>
              </a:rPr>
              <a:t>. Tienen la consideración de bienes inmuebles, a los efectos previstos en esta ley, los enumerados en el artículo 334 del Código civil. Además, gozarán de la misma protección aquellos que hubiesen formado parte consustancial del inmueble en otro tiempo, aunque en el caso de ser separados constituyan un todo perfecto de fácil aplicación a otras construcciones o usos distintos del original.</a:t>
            </a:r>
          </a:p>
          <a:p>
            <a:pPr algn="just"/>
            <a:r>
              <a:rPr lang="es-ES" sz="1400" dirty="0">
                <a:solidFill>
                  <a:schemeClr val="bg1"/>
                </a:solidFill>
              </a:rPr>
              <a:t>2. A los efectos previstos en esta ley, tendrán la consideración de bienes muebles, además de los enumerados en el artículo 335 del Código civil, aquellos susceptibles de </a:t>
            </a:r>
            <a:r>
              <a:rPr lang="es-ES" sz="1400" dirty="0" err="1" smtClean="0">
                <a:solidFill>
                  <a:schemeClr val="bg1"/>
                </a:solidFill>
              </a:rPr>
              <a:t>sertransportados</a:t>
            </a:r>
            <a:r>
              <a:rPr lang="es-ES" sz="1400" dirty="0">
                <a:solidFill>
                  <a:schemeClr val="bg1"/>
                </a:solidFill>
              </a:rPr>
              <a:t>, no estrictamente consustanciales con la estructura de inmuebles, cualquiera que sea su soporte material.</a:t>
            </a:r>
          </a:p>
          <a:p>
            <a:pPr algn="just"/>
            <a:r>
              <a:rPr lang="es-ES" sz="1400" dirty="0" smtClean="0">
                <a:solidFill>
                  <a:schemeClr val="bg1"/>
                </a:solidFill>
              </a:rPr>
              <a:t>3.Se consideran bienes del patrimonio cultural inmaterial a los efectos de esta ley:</a:t>
            </a:r>
          </a:p>
          <a:p>
            <a:pPr algn="just"/>
            <a:r>
              <a:rPr lang="es-ES" sz="1400" dirty="0" smtClean="0">
                <a:solidFill>
                  <a:schemeClr val="bg1"/>
                </a:solidFill>
              </a:rPr>
              <a:t>a) Los usos, representaciones, expresiones, conocimientos y técnicas, junto con los instrumentos, objetos, artefactos y espacios culturales que les son inherentes, que las comunidades, los grupos y en algunos casos los individuos reconozcan como parte integrante de su patrimonio cultural, y en particular:</a:t>
            </a:r>
          </a:p>
          <a:p>
            <a:pPr algn="just"/>
            <a:r>
              <a:rPr lang="es-ES" sz="1400" dirty="0" smtClean="0">
                <a:solidFill>
                  <a:schemeClr val="bg1"/>
                </a:solidFill>
              </a:rPr>
              <a:t>1.º La lengua como vehículo del patrimonio cultural inmaterial, regulada por su normativa específica.</a:t>
            </a:r>
          </a:p>
          <a:p>
            <a:pPr algn="just"/>
            <a:r>
              <a:rPr lang="es-ES" sz="1400" dirty="0" smtClean="0">
                <a:solidFill>
                  <a:schemeClr val="bg1"/>
                </a:solidFill>
              </a:rPr>
              <a:t>2.º Las tradiciones y expresiones orales.</a:t>
            </a:r>
          </a:p>
          <a:p>
            <a:pPr algn="just"/>
            <a:r>
              <a:rPr lang="es-ES" sz="1400" dirty="0" smtClean="0">
                <a:solidFill>
                  <a:schemeClr val="bg1"/>
                </a:solidFill>
              </a:rPr>
              <a:t>3.º La toponimia.</a:t>
            </a:r>
          </a:p>
          <a:p>
            <a:pPr algn="just"/>
            <a:r>
              <a:rPr lang="es-ES" sz="1400" dirty="0" smtClean="0">
                <a:solidFill>
                  <a:schemeClr val="bg1"/>
                </a:solidFill>
              </a:rPr>
              <a:t>4.º Las artes del espectáculo, en especial la danza y la música, representaciones, juegos y deportes.</a:t>
            </a:r>
          </a:p>
          <a:p>
            <a:pPr algn="just"/>
            <a:r>
              <a:rPr lang="es-ES" sz="1400" dirty="0" smtClean="0">
                <a:solidFill>
                  <a:schemeClr val="bg1"/>
                </a:solidFill>
              </a:rPr>
              <a:t>5.º Los usos sociales, rituales, ceremonias y actos festivos.</a:t>
            </a:r>
          </a:p>
          <a:p>
            <a:pPr algn="just"/>
            <a:r>
              <a:rPr lang="es-ES" sz="1400" dirty="0" smtClean="0">
                <a:solidFill>
                  <a:schemeClr val="bg1"/>
                </a:solidFill>
              </a:rPr>
              <a:t>6.º Los conocimientos y usos relacionados con la naturaleza y el universo.</a:t>
            </a:r>
          </a:p>
          <a:p>
            <a:pPr algn="just"/>
            <a:r>
              <a:rPr lang="es-ES" sz="1400" dirty="0" smtClean="0">
                <a:solidFill>
                  <a:schemeClr val="bg1"/>
                </a:solidFill>
              </a:rPr>
              <a:t>7.º Las técnicas artesanales tradicionales, actividades productivas y procesos.</a:t>
            </a:r>
          </a:p>
          <a:p>
            <a:pPr algn="just"/>
            <a:r>
              <a:rPr lang="es-ES" sz="1400" dirty="0" smtClean="0">
                <a:solidFill>
                  <a:schemeClr val="bg1"/>
                </a:solidFill>
              </a:rPr>
              <a:t>b) El legado de las figuras históricas singulares en la configuración de la identidad cultural de Galicia, independientemente de los derechos de propiedad intelectual. Los efectos de la declaración se extenderán a sus creaciones cuando la autoría quede debidamente acreditada.</a:t>
            </a:r>
          </a:p>
          <a:p>
            <a:pPr algn="just"/>
            <a:r>
              <a:rPr lang="es-ES" sz="1400" dirty="0" smtClean="0">
                <a:solidFill>
                  <a:schemeClr val="bg1"/>
                </a:solidFill>
              </a:rPr>
              <a:t>4. De forma excepcional, podrá declararse de interés cultural o incorporarse al Catálogo del Patrimonio Cultural de Galicia la obra de autores y autoras vivos, siempre y cuando tres de las instituciones consultivas especializadas previstas en esta ley o en la normativa específica, según las características y la naturaleza del bien, emitan informe favorable. En el expediente deberá constar la autorización expresa de su propietario o propietaria y también la de su autor o autora, salvo que hubiesen sido adquiridas por la Administración.</a:t>
            </a:r>
          </a:p>
        </p:txBody>
      </p:sp>
      <p:sp>
        <p:nvSpPr>
          <p:cNvPr id="3" name="2 CuadroTexto"/>
          <p:cNvSpPr txBox="1"/>
          <p:nvPr/>
        </p:nvSpPr>
        <p:spPr>
          <a:xfrm>
            <a:off x="395536" y="404664"/>
            <a:ext cx="8208912"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s-ES" dirty="0" smtClean="0"/>
              <a:t>    NATURALEZA DE LOS BIENES (ARTÍCULO 9)</a:t>
            </a:r>
            <a:endParaRPr lang="es-ES" dirty="0"/>
          </a:p>
        </p:txBody>
      </p:sp>
    </p:spTree>
    <p:extLst>
      <p:ext uri="{BB962C8B-B14F-4D97-AF65-F5344CB8AC3E}">
        <p14:creationId xmlns:p14="http://schemas.microsoft.com/office/powerpoint/2010/main" val="3624192132"/>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128528"/>
            <a:ext cx="9144000" cy="6340197"/>
          </a:xfrm>
          <a:prstGeom prst="rect">
            <a:avLst/>
          </a:prstGeom>
          <a:noFill/>
        </p:spPr>
        <p:txBody>
          <a:bodyPr wrap="square" rtlCol="0">
            <a:spAutoFit/>
          </a:bodyPr>
          <a:lstStyle/>
          <a:p>
            <a:pPr algn="just"/>
            <a:endParaRPr lang="es-ES" sz="1400" dirty="0" smtClean="0">
              <a:solidFill>
                <a:schemeClr val="bg1"/>
              </a:solidFill>
            </a:endParaRPr>
          </a:p>
          <a:p>
            <a:pPr algn="just"/>
            <a:endParaRPr lang="es-ES" sz="1400" dirty="0">
              <a:solidFill>
                <a:schemeClr val="bg1"/>
              </a:solidFill>
            </a:endParaRPr>
          </a:p>
          <a:p>
            <a:pPr algn="just"/>
            <a:endParaRPr lang="es-ES" sz="1400" dirty="0" smtClean="0">
              <a:solidFill>
                <a:schemeClr val="bg1"/>
              </a:solidFill>
            </a:endParaRPr>
          </a:p>
          <a:p>
            <a:pPr algn="just"/>
            <a:endParaRPr lang="es-ES" sz="1400" dirty="0">
              <a:solidFill>
                <a:schemeClr val="bg1"/>
              </a:solidFill>
            </a:endParaRPr>
          </a:p>
          <a:p>
            <a:pPr algn="just"/>
            <a:r>
              <a:rPr lang="es-ES" sz="1400" dirty="0" smtClean="0">
                <a:solidFill>
                  <a:schemeClr val="bg1"/>
                </a:solidFill>
              </a:rPr>
              <a:t>1</a:t>
            </a:r>
            <a:r>
              <a:rPr lang="es-ES" sz="1200" dirty="0">
                <a:solidFill>
                  <a:schemeClr val="bg1"/>
                </a:solidFill>
              </a:rPr>
              <a:t>. Los bienes inmuebles declarados de interés cultural o catalogados se integrarán en alguna de las siguientes categorías:</a:t>
            </a:r>
          </a:p>
          <a:p>
            <a:pPr algn="just"/>
            <a:r>
              <a:rPr lang="es-ES" sz="1200" dirty="0">
                <a:solidFill>
                  <a:schemeClr val="bg1"/>
                </a:solidFill>
              </a:rPr>
              <a:t>a) Monumento: la obra o construcción que constituye una unidad singular reconocible de relevante interés artístico, histórico, arquitectónico, arqueológico, etnológico, industrial o científico y técnico.</a:t>
            </a:r>
          </a:p>
          <a:p>
            <a:pPr algn="just"/>
            <a:r>
              <a:rPr lang="es-ES" sz="1200" dirty="0">
                <a:solidFill>
                  <a:schemeClr val="bg1"/>
                </a:solidFill>
              </a:rPr>
              <a:t>b) Jardín histórico: el espacio delimitado producto de la ordenación planificada de elementos naturales y artificiales de relevante interés artístico, histórico, arquitectónico, antropológico o científico y técnico.</a:t>
            </a:r>
          </a:p>
          <a:p>
            <a:pPr algn="just"/>
            <a:r>
              <a:rPr lang="es-ES" sz="1200" dirty="0">
                <a:solidFill>
                  <a:schemeClr val="bg1"/>
                </a:solidFill>
              </a:rPr>
              <a:t>c) Sitio histórico: el lugar vinculado a episodios relevantes del pasado, a tradiciones populares o a creaciones culturales singulares de interés histórico, paleontológico, siempre que esté relacionado con la historia humana, etnológico, antropológico o científico y técnico.</a:t>
            </a:r>
          </a:p>
          <a:p>
            <a:pPr algn="just"/>
            <a:r>
              <a:rPr lang="es-ES" sz="1200" dirty="0">
                <a:solidFill>
                  <a:schemeClr val="bg1"/>
                </a:solidFill>
              </a:rPr>
              <a:t>d) Yacimiento o zona arqueológica: el lugar en el que existen evidencias de bienes muebles o inmuebles susceptibles de ser estudiados con metodología arqueológica, de interés artístico, histórico, arquitectónico, arqueológico, paleontológico, siempre que esté relacionado con la historia humana, o antropológico.</a:t>
            </a:r>
          </a:p>
          <a:p>
            <a:pPr algn="just"/>
            <a:r>
              <a:rPr lang="es-ES" sz="1200" dirty="0">
                <a:solidFill>
                  <a:schemeClr val="bg1"/>
                </a:solidFill>
              </a:rPr>
              <a:t>e) Vías culturales: la vía o camino de características originales reconocibles que forma parte, o que la formó en el pasado, de la estructura tradicional del territorio, con un relevante interés histórico, arquitectónico, arqueológico, etnológico o antropológico.</a:t>
            </a:r>
          </a:p>
          <a:p>
            <a:pPr algn="just"/>
            <a:r>
              <a:rPr lang="es-ES" sz="1200" dirty="0">
                <a:solidFill>
                  <a:schemeClr val="bg1"/>
                </a:solidFill>
              </a:rPr>
              <a:t>f) Lugar de valor etnológico: el ámbito en el que permanecen testimonios relevantes y reconocibles de actividades o construcciones vinculadas a las formas de vida y cultura tradicional del pueblo gallego que resulten de interés histórico, arquitectónico, arqueológico, etnológico o antropológico.</a:t>
            </a:r>
          </a:p>
          <a:p>
            <a:pPr algn="just"/>
            <a:r>
              <a:rPr lang="es-ES" sz="1200" dirty="0">
                <a:solidFill>
                  <a:schemeClr val="bg1"/>
                </a:solidFill>
              </a:rPr>
              <a:t>g) Conjunto histórico: la agrupación de bienes que conforman una unidad de asentamiento, continua o dispersa, con una estructura física representativa de la evolución de una comunidad que resulta un testimonio cultural significativo por interés artístico, histórico, arquitectónico, arqueológico, etnológico, industrial o científico y técnico, aunque individualmente los elementos que la conforman no tengan una especial relevancia. </a:t>
            </a:r>
            <a:endParaRPr lang="es-ES" sz="1200" dirty="0" smtClean="0">
              <a:solidFill>
                <a:schemeClr val="bg1"/>
              </a:solidFill>
            </a:endParaRPr>
          </a:p>
          <a:p>
            <a:pPr algn="just"/>
            <a:r>
              <a:rPr lang="es-ES" sz="1200" dirty="0" smtClean="0">
                <a:solidFill>
                  <a:schemeClr val="bg1"/>
                </a:solidFill>
              </a:rPr>
              <a:t>h</a:t>
            </a:r>
            <a:r>
              <a:rPr lang="es-ES" sz="1200" dirty="0">
                <a:solidFill>
                  <a:schemeClr val="bg1"/>
                </a:solidFill>
              </a:rPr>
              <a:t>) Paisaje cultural: el lugar identificable por un conjunto de cualidades culturales materiales e inmateriales singulares, obras combinadas de la naturaleza y el ser humano, que es el resultado del proceso de la interacción e interpretación que una comunidad hace del medio natural que lo sustenta y que constituye el soporte material de su identidad.</a:t>
            </a:r>
          </a:p>
          <a:p>
            <a:pPr algn="just"/>
            <a:r>
              <a:rPr lang="es-ES" sz="1200" dirty="0">
                <a:solidFill>
                  <a:schemeClr val="bg1"/>
                </a:solidFill>
              </a:rPr>
              <a:t>i) Territorio histórico: el ámbito en el que la ocupación y las actividades de las comunidades a lo largo de su evolución histórica caracterizan un ámbito geográfico relevante por su interés histórico, arquitectónico, arqueológico, etnológico, antropológico, industrial o científico y técnico.</a:t>
            </a:r>
          </a:p>
          <a:p>
            <a:pPr algn="just"/>
            <a:r>
              <a:rPr lang="es-ES" sz="1200" dirty="0">
                <a:solidFill>
                  <a:schemeClr val="bg1"/>
                </a:solidFill>
              </a:rPr>
              <a:t>2. La pertenencia a una de estas categorías no será incompatible con la declaración individualizada adicional de bien de interés cultural o la catalogación individualizada de alguno de sus elementos o con su adscripción a otras figuras de protección derivadas de otras legislaciones sectoriales.</a:t>
            </a:r>
          </a:p>
          <a:p>
            <a:pPr algn="just"/>
            <a:r>
              <a:rPr lang="es-ES" sz="1200" dirty="0">
                <a:solidFill>
                  <a:schemeClr val="bg1"/>
                </a:solidFill>
              </a:rPr>
              <a:t>3. La declaración de bien de interés cultural de un inmueble o su catalogación afectará tanto al suelo como al subsuelo</a:t>
            </a:r>
            <a:r>
              <a:rPr lang="es-ES" sz="1200" dirty="0" smtClean="0">
                <a:solidFill>
                  <a:schemeClr val="bg1"/>
                </a:solidFill>
              </a:rPr>
              <a:t>.</a:t>
            </a:r>
          </a:p>
          <a:p>
            <a:pPr algn="just"/>
            <a:endParaRPr lang="es-ES" sz="1200" dirty="0">
              <a:solidFill>
                <a:schemeClr val="bg1"/>
              </a:solidFill>
            </a:endParaRPr>
          </a:p>
        </p:txBody>
      </p:sp>
      <p:sp>
        <p:nvSpPr>
          <p:cNvPr id="4" name="3 CuadroTexto"/>
          <p:cNvSpPr txBox="1"/>
          <p:nvPr/>
        </p:nvSpPr>
        <p:spPr>
          <a:xfrm>
            <a:off x="0" y="188640"/>
            <a:ext cx="9144000"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just"/>
            <a:r>
              <a:rPr lang="es-ES" dirty="0" smtClean="0">
                <a:solidFill>
                  <a:schemeClr val="bg1"/>
                </a:solidFill>
              </a:rPr>
              <a:t>CATEGORÍA DE LOS BIENES INVENTARIADOS Y CATALOGADOS (ARTÍCULO 10)</a:t>
            </a:r>
            <a:endParaRPr lang="es-ES" dirty="0">
              <a:solidFill>
                <a:schemeClr val="bg1"/>
              </a:solidFill>
            </a:endParaRPr>
          </a:p>
        </p:txBody>
      </p:sp>
    </p:spTree>
    <p:extLst>
      <p:ext uri="{BB962C8B-B14F-4D97-AF65-F5344CB8AC3E}">
        <p14:creationId xmlns:p14="http://schemas.microsoft.com/office/powerpoint/2010/main" val="19603007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07504" y="1052736"/>
            <a:ext cx="8928992" cy="923330"/>
          </a:xfrm>
          <a:prstGeom prst="rect">
            <a:avLst/>
          </a:prstGeom>
          <a:noFill/>
        </p:spPr>
        <p:txBody>
          <a:bodyPr wrap="square" rtlCol="0">
            <a:spAutoFit/>
          </a:bodyPr>
          <a:lstStyle/>
          <a:p>
            <a:pPr algn="just"/>
            <a:r>
              <a:rPr lang="es-ES" dirty="0" smtClean="0">
                <a:solidFill>
                  <a:schemeClr val="bg1"/>
                </a:solidFill>
              </a:rPr>
              <a:t>Los </a:t>
            </a:r>
            <a:r>
              <a:rPr lang="es-ES" dirty="0">
                <a:solidFill>
                  <a:schemeClr val="bg1"/>
                </a:solidFill>
              </a:rPr>
              <a:t>bienes muebles declarados de interés cultural y catalogados podrán serlo de forma individual o como colección, entendida esta como el conjunto de bienes agrupados en un proceso intencional de provisión o acumulación de forma miscelánea o monográfica.</a:t>
            </a:r>
          </a:p>
        </p:txBody>
      </p:sp>
      <p:sp>
        <p:nvSpPr>
          <p:cNvPr id="3" name="2 CuadroTexto"/>
          <p:cNvSpPr txBox="1"/>
          <p:nvPr/>
        </p:nvSpPr>
        <p:spPr>
          <a:xfrm>
            <a:off x="107504" y="260648"/>
            <a:ext cx="9036496"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s-ES" dirty="0" smtClean="0">
                <a:solidFill>
                  <a:schemeClr val="bg1"/>
                </a:solidFill>
              </a:rPr>
              <a:t> </a:t>
            </a:r>
            <a:r>
              <a:rPr lang="es-ES" dirty="0">
                <a:solidFill>
                  <a:schemeClr val="bg1"/>
                </a:solidFill>
              </a:rPr>
              <a:t>Especialidades de los bienes muebles</a:t>
            </a:r>
            <a:r>
              <a:rPr lang="es-ES" dirty="0" smtClean="0">
                <a:solidFill>
                  <a:schemeClr val="bg1"/>
                </a:solidFill>
              </a:rPr>
              <a:t>. Artículo 11</a:t>
            </a:r>
            <a:endParaRPr lang="es-ES" dirty="0">
              <a:solidFill>
                <a:schemeClr val="bg1"/>
              </a:solidFill>
            </a:endParaRPr>
          </a:p>
        </p:txBody>
      </p:sp>
    </p:spTree>
    <p:extLst>
      <p:ext uri="{BB962C8B-B14F-4D97-AF65-F5344CB8AC3E}">
        <p14:creationId xmlns:p14="http://schemas.microsoft.com/office/powerpoint/2010/main" val="30558605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Proceso"/>
          <p:cNvSpPr/>
          <p:nvPr/>
        </p:nvSpPr>
        <p:spPr>
          <a:xfrm>
            <a:off x="0" y="3923939"/>
            <a:ext cx="9144000" cy="341137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9 Proceso"/>
          <p:cNvSpPr/>
          <p:nvPr/>
        </p:nvSpPr>
        <p:spPr>
          <a:xfrm>
            <a:off x="0" y="1700808"/>
            <a:ext cx="9144000" cy="2109174"/>
          </a:xfrm>
          <a:prstGeom prst="flowChartProcess">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170" y="22029"/>
            <a:ext cx="8177659" cy="1839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7 CuadroTexto"/>
          <p:cNvSpPr txBox="1"/>
          <p:nvPr/>
        </p:nvSpPr>
        <p:spPr>
          <a:xfrm>
            <a:off x="0" y="4005460"/>
            <a:ext cx="9144000" cy="3139321"/>
          </a:xfrm>
          <a:prstGeom prst="rect">
            <a:avLst/>
          </a:prstGeom>
          <a:noFill/>
        </p:spPr>
        <p:txBody>
          <a:bodyPr wrap="square" rtlCol="0" anchor="ctr">
            <a:spAutoFit/>
          </a:bodyPr>
          <a:lstStyle/>
          <a:p>
            <a:pPr algn="just"/>
            <a:r>
              <a:rPr lang="es-ES" dirty="0" smtClean="0"/>
              <a:t>LA CONDICIÓN DE CATALOGADO SE ADQUIERE POR RESOLUCIÓN DEL CONSELLEIRO CON COMPETENCIAS EN MATERIA DE PATRIMONIO CULTURAL PREVIA TRAMITACIÓN DEL PROCEDIMIENTO DESCRITO EN LOS ARTÍCULOS  25 A 31 DE LA LEY</a:t>
            </a:r>
          </a:p>
          <a:p>
            <a:pPr algn="just"/>
            <a:endParaRPr lang="es-ES" dirty="0"/>
          </a:p>
          <a:p>
            <a:pPr algn="just"/>
            <a:r>
              <a:rPr lang="es-ES" dirty="0" smtClean="0"/>
              <a:t>POR LA INCLUSIÓN EN EL CATÁLOGO DEL PLANEAMIENTO URBANÍSTICO (ARTÍCULO 35 Y DISPOSICIÓN ADICIONAL SEGUNDA)</a:t>
            </a:r>
          </a:p>
          <a:p>
            <a:pPr algn="just"/>
            <a:endParaRPr lang="es-ES" dirty="0"/>
          </a:p>
          <a:p>
            <a:pPr algn="just"/>
            <a:r>
              <a:rPr lang="es-ES" dirty="0" smtClean="0"/>
              <a:t>POR LEY (NOVEDAD): ARTÍCULO  83 :  </a:t>
            </a:r>
            <a:r>
              <a:rPr lang="es-ES" cap="all" dirty="0" smtClean="0"/>
              <a:t>manifestaciones escultóricas realizadas en madera y las manifestaciones pictóricas cuya antigüedad sea anterior a 1600.</a:t>
            </a:r>
          </a:p>
          <a:p>
            <a:endParaRPr lang="es-ES" dirty="0"/>
          </a:p>
          <a:p>
            <a:endParaRPr lang="es-ES" dirty="0"/>
          </a:p>
        </p:txBody>
      </p:sp>
      <p:sp>
        <p:nvSpPr>
          <p:cNvPr id="9" name="8 CuadroTexto"/>
          <p:cNvSpPr txBox="1"/>
          <p:nvPr/>
        </p:nvSpPr>
        <p:spPr>
          <a:xfrm>
            <a:off x="0" y="1700808"/>
            <a:ext cx="9144000" cy="2062103"/>
          </a:xfrm>
          <a:prstGeom prst="rect">
            <a:avLst/>
          </a:prstGeom>
          <a:noFill/>
        </p:spPr>
        <p:txBody>
          <a:bodyPr wrap="square" rtlCol="0">
            <a:spAutoFit/>
          </a:bodyPr>
          <a:lstStyle/>
          <a:p>
            <a:pPr algn="ctr"/>
            <a:r>
              <a:rPr lang="es-ES" sz="1600" cap="all" dirty="0" smtClean="0"/>
              <a:t>Ejemplos BIC POR LEY:</a:t>
            </a:r>
          </a:p>
          <a:p>
            <a:pPr algn="just"/>
            <a:r>
              <a:rPr lang="es-ES" sz="1600" cap="all" dirty="0" smtClean="0"/>
              <a:t>Los escudos elaborados con anterioridad a 1901 (artículo 83)</a:t>
            </a:r>
          </a:p>
          <a:p>
            <a:pPr algn="just"/>
            <a:r>
              <a:rPr lang="es-ES" sz="1600" cap="all" dirty="0" smtClean="0"/>
              <a:t>Los bienes propios de la arquitectura defensiva construidos antes de 1849 tienen la consideración de bienes de interés cultural.</a:t>
            </a:r>
          </a:p>
          <a:p>
            <a:pPr algn="just"/>
            <a:r>
              <a:rPr lang="es-ES" sz="1600" cap="all" dirty="0" smtClean="0"/>
              <a:t>los hórreos, los cruceiros y los petos de ánimas de los que existan evidencias que puedan confirmar su construcción con anterioridad a 1901 (artículo 92)</a:t>
            </a:r>
            <a:endParaRPr lang="es-ES" sz="1600" dirty="0" smtClean="0"/>
          </a:p>
          <a:p>
            <a:pPr algn="just"/>
            <a:r>
              <a:rPr lang="es-ES" sz="1600" cap="all" dirty="0" smtClean="0"/>
              <a:t>Son </a:t>
            </a:r>
            <a:r>
              <a:rPr lang="es-ES" sz="1600" cap="all" dirty="0"/>
              <a:t>bienes de interés cultural las cuevas, abrigos y lugares al aire libre que contengan manifestaciones de arte rupestre.</a:t>
            </a:r>
          </a:p>
        </p:txBody>
      </p:sp>
    </p:spTree>
    <p:extLst>
      <p:ext uri="{BB962C8B-B14F-4D97-AF65-F5344CB8AC3E}">
        <p14:creationId xmlns:p14="http://schemas.microsoft.com/office/powerpoint/2010/main" val="3806894480"/>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0" y="692696"/>
            <a:ext cx="9144000" cy="6217087"/>
          </a:xfrm>
          <a:prstGeom prst="rect">
            <a:avLst/>
          </a:prstGeom>
          <a:noFill/>
        </p:spPr>
        <p:txBody>
          <a:bodyPr wrap="square" rtlCol="0">
            <a:spAutoFit/>
          </a:bodyPr>
          <a:lstStyle/>
          <a:p>
            <a:pPr algn="ctr"/>
            <a:endParaRPr lang="es-ES" dirty="0" smtClean="0">
              <a:solidFill>
                <a:schemeClr val="bg1"/>
              </a:solidFill>
            </a:endParaRPr>
          </a:p>
          <a:p>
            <a:pPr algn="just"/>
            <a:r>
              <a:rPr lang="es-ES" sz="1400" dirty="0" smtClean="0">
                <a:solidFill>
                  <a:schemeClr val="bg1"/>
                </a:solidFill>
              </a:rPr>
              <a:t>DESAPARECE LA FASE PREVIA DE INVESTIGACIÓN: El procedimiento de declaración de interés cultural se incoará de oficio por resolución motivada de la dirección general competente en materia de patrimonio cultural, por propia iniciativa o por petición de cualquier persona física o jurídica. </a:t>
            </a:r>
          </a:p>
          <a:p>
            <a:pPr algn="just"/>
            <a:endParaRPr lang="es-ES" sz="1400" dirty="0">
              <a:solidFill>
                <a:schemeClr val="bg1"/>
              </a:solidFill>
            </a:endParaRPr>
          </a:p>
          <a:p>
            <a:pPr algn="just"/>
            <a:endParaRPr lang="es-ES" sz="1400" dirty="0" smtClean="0">
              <a:solidFill>
                <a:schemeClr val="bg1"/>
              </a:solidFill>
            </a:endParaRPr>
          </a:p>
          <a:p>
            <a:pPr algn="just"/>
            <a:r>
              <a:rPr lang="es-ES" sz="1400" dirty="0" smtClean="0">
                <a:solidFill>
                  <a:schemeClr val="bg1"/>
                </a:solidFill>
              </a:rPr>
              <a:t>DESDE LA INCOACIÓN EL BIEN GOZA DE LA MISMA PROTECCIÓN QUE SI FUESE BIC DECLARADO, POR ELLO SE PRODUCE LA </a:t>
            </a:r>
            <a:r>
              <a:rPr lang="es-ES" sz="1400" cap="all" dirty="0" smtClean="0">
                <a:solidFill>
                  <a:schemeClr val="bg1"/>
                </a:solidFill>
              </a:rPr>
              <a:t>Suspensión de la tramitación de las correspondientes licencias municipales de parcelación, edificación o demolición en las zonas afectadas, así como de los efectos de las ya otorgadas, a excepción de las de mantenimiento y conservación</a:t>
            </a:r>
            <a:r>
              <a:rPr lang="es-ES" sz="1400" dirty="0" smtClean="0">
                <a:solidFill>
                  <a:schemeClr val="bg1"/>
                </a:solidFill>
              </a:rPr>
              <a:t>. </a:t>
            </a:r>
          </a:p>
          <a:p>
            <a:pPr algn="just"/>
            <a:endParaRPr lang="es-ES" sz="1400" dirty="0" smtClean="0">
              <a:solidFill>
                <a:schemeClr val="bg1"/>
              </a:solidFill>
            </a:endParaRPr>
          </a:p>
          <a:p>
            <a:r>
              <a:rPr lang="es-ES" sz="1400" dirty="0" smtClean="0">
                <a:solidFill>
                  <a:schemeClr val="bg1"/>
                </a:solidFill>
              </a:rPr>
              <a:t>*****Las restantes obras que, por causa de interés general, tengan que realizarse con carácter inaplazable precisarán, en todo caso, la autorización previa de la consejería competente en materia de patrimonio cultural, después de que el Consejo de la Xunta de Galicia determine su prevalencia.</a:t>
            </a:r>
          </a:p>
          <a:p>
            <a:endParaRPr lang="es-ES" sz="1400" dirty="0" smtClean="0">
              <a:solidFill>
                <a:schemeClr val="bg1"/>
              </a:solidFill>
            </a:endParaRPr>
          </a:p>
          <a:p>
            <a:pPr algn="just"/>
            <a:endParaRPr lang="es-ES" sz="1400" dirty="0" smtClean="0">
              <a:solidFill>
                <a:schemeClr val="bg1"/>
              </a:solidFill>
            </a:endParaRPr>
          </a:p>
          <a:p>
            <a:pPr algn="just"/>
            <a:r>
              <a:rPr lang="es-ES" sz="1400" dirty="0" smtClean="0">
                <a:solidFill>
                  <a:schemeClr val="bg1"/>
                </a:solidFill>
              </a:rPr>
              <a:t>PERIÓDO DE EXCLUSIÓN: Los bienes no podrán ser declarados de interés cultural hasta que pasen treinta años desde su construcción o creación, salvo en casos de excepcional interés público, suficientemente acreditado y después de la autorización expresa de la persona propietaria.</a:t>
            </a:r>
          </a:p>
          <a:p>
            <a:pPr algn="just"/>
            <a:endParaRPr lang="es-ES" sz="1400" dirty="0" smtClean="0">
              <a:solidFill>
                <a:schemeClr val="bg1"/>
              </a:solidFill>
            </a:endParaRPr>
          </a:p>
          <a:p>
            <a:pPr algn="just"/>
            <a:r>
              <a:rPr lang="es-ES" sz="1400" dirty="0" smtClean="0">
                <a:solidFill>
                  <a:schemeClr val="bg1"/>
                </a:solidFill>
              </a:rPr>
              <a:t>INFORMACIÓN PÚBLICA, INSCRIPCIÓN EN EL REGISTRO, PROTECCIÓN BIC</a:t>
            </a:r>
          </a:p>
          <a:p>
            <a:pPr algn="just"/>
            <a:r>
              <a:rPr lang="es-ES" sz="1400" dirty="0" smtClean="0">
                <a:solidFill>
                  <a:schemeClr val="bg1"/>
                </a:solidFill>
              </a:rPr>
              <a:t>SILENCIO NEGATIVO: 6 MESES</a:t>
            </a:r>
          </a:p>
          <a:p>
            <a:pPr algn="just"/>
            <a:r>
              <a:rPr lang="es-ES" sz="1400" dirty="0" smtClean="0">
                <a:solidFill>
                  <a:schemeClr val="bg1"/>
                </a:solidFill>
              </a:rPr>
              <a:t>CADUCIDAD DEL PROCEDIMIENTO: 24 MESES</a:t>
            </a:r>
          </a:p>
          <a:p>
            <a:pPr algn="just"/>
            <a:endParaRPr lang="es-ES" sz="1400" dirty="0" smtClean="0">
              <a:solidFill>
                <a:schemeClr val="bg1"/>
              </a:solidFill>
            </a:endParaRPr>
          </a:p>
          <a:p>
            <a:pPr algn="just"/>
            <a:r>
              <a:rPr lang="es-ES" sz="1400" dirty="0" smtClean="0">
                <a:solidFill>
                  <a:schemeClr val="bg1"/>
                </a:solidFill>
              </a:rPr>
              <a:t>DENEGACIÓN EXPRESA: No se podrá volver a iniciar un nuevo procedimiento en los tres años siguientes, salvo solicitud del propietario/a del bien o dos de las instituciones consultivas reconocidas en la ley o por normativa específica según las características y naturaleza del bien.</a:t>
            </a:r>
          </a:p>
          <a:p>
            <a:pPr algn="just"/>
            <a:endParaRPr lang="es-ES" sz="1600" dirty="0">
              <a:solidFill>
                <a:schemeClr val="bg1"/>
              </a:solidFill>
            </a:endParaRPr>
          </a:p>
        </p:txBody>
      </p:sp>
      <p:sp>
        <p:nvSpPr>
          <p:cNvPr id="5" name="4 CuadroTexto"/>
          <p:cNvSpPr txBox="1"/>
          <p:nvPr/>
        </p:nvSpPr>
        <p:spPr>
          <a:xfrm>
            <a:off x="0" y="161078"/>
            <a:ext cx="91440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PROCEDIMIENTO PARA LA DECLARACIÓN DE BIC</a:t>
            </a:r>
            <a:endParaRPr lang="es-ES" dirty="0"/>
          </a:p>
        </p:txBody>
      </p:sp>
    </p:spTree>
    <p:extLst>
      <p:ext uri="{BB962C8B-B14F-4D97-AF65-F5344CB8AC3E}">
        <p14:creationId xmlns:p14="http://schemas.microsoft.com/office/powerpoint/2010/main" val="3691241303"/>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9337" y="470257"/>
            <a:ext cx="9144000" cy="6771084"/>
          </a:xfrm>
          <a:prstGeom prst="rect">
            <a:avLst/>
          </a:prstGeom>
          <a:noFill/>
        </p:spPr>
        <p:txBody>
          <a:bodyPr wrap="square" rtlCol="0">
            <a:spAutoFit/>
          </a:bodyPr>
          <a:lstStyle/>
          <a:p>
            <a:pPr algn="just"/>
            <a:r>
              <a:rPr lang="es-ES" sz="1400" dirty="0" smtClean="0">
                <a:solidFill>
                  <a:schemeClr val="bg1"/>
                </a:solidFill>
              </a:rPr>
              <a:t>DESTACAR EL CARÁCTER SUPRANACIONAL DEL PATRIMONIO CULTUAL Y EL  importantísimo papel de los organismos internacionales y de los acuerdos o recomendaciones para grupos surgidos algunas veces como consecuencia de congresos internacionales, otras por acuerdo o convenios específicos firmados por pluralidad de gobiernos, y otras como consecuencia del trabajo de organizaciones internacionales como el Consejo de Europa han puesto los cimientos a la protección del patrimonio cultural mundial.</a:t>
            </a:r>
          </a:p>
          <a:p>
            <a:pPr algn="just"/>
            <a:r>
              <a:rPr lang="es-ES" sz="1400" dirty="0" smtClean="0">
                <a:solidFill>
                  <a:schemeClr val="bg1"/>
                </a:solidFill>
              </a:rPr>
              <a:t>El </a:t>
            </a:r>
            <a:r>
              <a:rPr lang="es-ES" sz="1400" dirty="0">
                <a:solidFill>
                  <a:schemeClr val="bg1"/>
                </a:solidFill>
              </a:rPr>
              <a:t>papel </a:t>
            </a:r>
            <a:r>
              <a:rPr lang="es-ES" sz="1400" b="1" dirty="0">
                <a:solidFill>
                  <a:schemeClr val="bg1"/>
                </a:solidFill>
              </a:rPr>
              <a:t>del Consejo de Europa </a:t>
            </a:r>
            <a:r>
              <a:rPr lang="es-ES" sz="1400" dirty="0">
                <a:solidFill>
                  <a:schemeClr val="bg1"/>
                </a:solidFill>
              </a:rPr>
              <a:t>ha sido fundamental para la conservación y valoración del Patrimonio Cultural Europeo desde la segunda mitad del Siglo XX, en concreto, desde la Convención Cultural Europea celebrada en París en 1954, en la que sus miembros acordaron concertarían sus acciones en orden al desarrollo de las actividades culturales de interés europeo. Le siguieron la Carta Europea del Patrimonio Arquitectónico (1975) y la Convención Europea para la salvaguarda del Patrimonio Arquitectónico de Europa celebrada en Granada en 1985.</a:t>
            </a:r>
          </a:p>
          <a:p>
            <a:pPr algn="just"/>
            <a:r>
              <a:rPr lang="es-ES" sz="1400" dirty="0">
                <a:solidFill>
                  <a:schemeClr val="bg1"/>
                </a:solidFill>
              </a:rPr>
              <a:t>La UNESCO (Organización de las Naciones Unidas para la educación, la ciencia y la cultura) actuó a la par y en 1954 aprobó en La Haya el Convenio para la protección de los bienes culturales en caso de conflicto armado (sin imaginarse supongo el peligro que llegarían a suponer organizaciones como el ISIS). Su documento más decisivo es, sin duda, la Convención para la protección del patrimonio mundial cultural y natural firmada en Paris en 1972 en la que se configura la necesidad de una asistencia colectiva internacional para la protección del patrimonio cultural con la creación del Fondo de Patrimonio Mundial encargado de gestionar las ayudas financieras o la elaboración de una lista sobre el patrimonio cultural en peligro.</a:t>
            </a:r>
          </a:p>
          <a:p>
            <a:pPr algn="just"/>
            <a:r>
              <a:rPr lang="es-ES" sz="1400" dirty="0">
                <a:solidFill>
                  <a:schemeClr val="bg1"/>
                </a:solidFill>
              </a:rPr>
              <a:t>Para la elaboración de esa lista el comité señalaba la necesaria colaboración con ICOMOS, única organización internacional no gubernamental que tiene como cometido promover la teoría, la metodología y la tecnología aplicada a la conservación, protección, realce y apreciación de los monumentos, los conjuntos y los sitios histórico-artísticos. </a:t>
            </a:r>
          </a:p>
          <a:p>
            <a:pPr algn="just"/>
            <a:r>
              <a:rPr lang="es-ES" sz="1400" dirty="0" smtClean="0">
                <a:solidFill>
                  <a:schemeClr val="bg1"/>
                </a:solidFill>
              </a:rPr>
              <a:t>La cultura </a:t>
            </a:r>
            <a:r>
              <a:rPr lang="es-ES" sz="1400" dirty="0">
                <a:solidFill>
                  <a:schemeClr val="bg1"/>
                </a:solidFill>
              </a:rPr>
              <a:t>no se hallaba inicialmente entre los objetivos de la Comunidad Económica Europea fijados en el Tratado de Roma de 1957, la evolución experimentada en el orden institucional y socioeconómico ha determinado que finalmente, a partir del Tratado Maastricht de 1992 se hallase en el punto de mira de la  Unión Europea adquiriendo carta de naturaleza en el art. 151 del Tratado de Ámsterdam de 1997 bajo la rúbrica de “Cultura”. </a:t>
            </a:r>
          </a:p>
          <a:p>
            <a:pPr algn="just"/>
            <a:r>
              <a:rPr lang="es-ES" sz="1400" dirty="0">
                <a:solidFill>
                  <a:schemeClr val="bg1"/>
                </a:solidFill>
              </a:rPr>
              <a:t>Así señala que “La Comunidad contribuirá al florecimiento de las culturas de los Estados miembros, dentro del respeto a su diversidad nacional y regional, poniendo de relieve al mismo tiempo el patrimonio cultural común.” </a:t>
            </a:r>
          </a:p>
          <a:p>
            <a:pPr algn="just"/>
            <a:r>
              <a:rPr lang="es-ES" sz="1400" dirty="0">
                <a:solidFill>
                  <a:schemeClr val="bg1"/>
                </a:solidFill>
              </a:rPr>
              <a:t>Precisa el tratado que la acción de la Comunidad favorecerá la cooperación entre los Estados miembros y si fuera necesario apoyará y completará la acción de éstos en la conservación y protección del patrimonio cultural de importancia europea y prevé que para la consecución de estos principios el Consejo podrá adoptar medidas de fomento, con exclusión de toda armonización de las disposiciones legales y reglamentarias de los Estados miembros, y recomendaciones por unanimidad y a propuesta de la Comisión. </a:t>
            </a:r>
          </a:p>
        </p:txBody>
      </p:sp>
      <p:sp>
        <p:nvSpPr>
          <p:cNvPr id="3" name="2 CuadroTexto"/>
          <p:cNvSpPr txBox="1"/>
          <p:nvPr/>
        </p:nvSpPr>
        <p:spPr>
          <a:xfrm>
            <a:off x="116841" y="100925"/>
            <a:ext cx="8928992"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just"/>
            <a:r>
              <a:rPr lang="es-ES" dirty="0" smtClean="0"/>
              <a:t>LA PROTECCIÓN DEL PATRIMONIO CULTURAL EN LA LEY 5/2016, DE 4 DE MAYO </a:t>
            </a:r>
            <a:endParaRPr lang="es-ES" dirty="0"/>
          </a:p>
        </p:txBody>
      </p:sp>
    </p:spTree>
    <p:extLst>
      <p:ext uri="{BB962C8B-B14F-4D97-AF65-F5344CB8AC3E}">
        <p14:creationId xmlns:p14="http://schemas.microsoft.com/office/powerpoint/2010/main" val="28077251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51520" y="1484784"/>
            <a:ext cx="8784976" cy="4185761"/>
          </a:xfrm>
          <a:prstGeom prst="rect">
            <a:avLst/>
          </a:prstGeom>
          <a:noFill/>
        </p:spPr>
        <p:txBody>
          <a:bodyPr wrap="square" rtlCol="0">
            <a:spAutoFit/>
          </a:bodyPr>
          <a:lstStyle/>
          <a:p>
            <a:pPr algn="just"/>
            <a:r>
              <a:rPr lang="es-ES" sz="1400" b="1" u="sng" dirty="0">
                <a:solidFill>
                  <a:schemeClr val="bg1"/>
                </a:solidFill>
              </a:rPr>
              <a:t>Artículo 15. Procedimiento de declaración.</a:t>
            </a:r>
          </a:p>
          <a:p>
            <a:pPr algn="just"/>
            <a:r>
              <a:rPr lang="es-ES" sz="1400" dirty="0">
                <a:solidFill>
                  <a:schemeClr val="bg1"/>
                </a:solidFill>
              </a:rPr>
              <a:t>Serán objeto de una especial protección los bienes de interés cultural declarados por decreto del Consejo de la Xunta de Galicia, a propuesta de la consejería competente en materia de patrimonio cultural, después de la tramitación de un procedimiento instruido con ese fin, incoado por resolución motivada de la dirección general competente en materia de patrimonio cultural, o los que tengan dicha consideración en aplicación de esta ley</a:t>
            </a:r>
            <a:r>
              <a:rPr lang="es-ES" sz="1400" dirty="0" smtClean="0">
                <a:solidFill>
                  <a:schemeClr val="bg1"/>
                </a:solidFill>
              </a:rPr>
              <a:t>.</a:t>
            </a:r>
          </a:p>
          <a:p>
            <a:pPr algn="just"/>
            <a:endParaRPr lang="es-ES" sz="1400" dirty="0">
              <a:solidFill>
                <a:schemeClr val="bg1"/>
              </a:solidFill>
            </a:endParaRPr>
          </a:p>
          <a:p>
            <a:pPr algn="just"/>
            <a:r>
              <a:rPr lang="es-ES" sz="1400" b="1" dirty="0">
                <a:solidFill>
                  <a:schemeClr val="bg1"/>
                </a:solidFill>
              </a:rPr>
              <a:t>Artículo 16. Incoación del procedimiento de declaración</a:t>
            </a:r>
            <a:r>
              <a:rPr lang="es-ES" sz="1400" b="1" dirty="0" smtClean="0">
                <a:solidFill>
                  <a:schemeClr val="bg1"/>
                </a:solidFill>
              </a:rPr>
              <a:t>.</a:t>
            </a:r>
            <a:endParaRPr lang="es-ES" sz="1400" b="1" dirty="0">
              <a:solidFill>
                <a:schemeClr val="bg1"/>
              </a:solidFill>
            </a:endParaRPr>
          </a:p>
          <a:p>
            <a:pPr algn="just"/>
            <a:r>
              <a:rPr lang="es-ES" sz="1400" dirty="0">
                <a:solidFill>
                  <a:schemeClr val="bg1"/>
                </a:solidFill>
              </a:rPr>
              <a:t>1. El procedimiento de declaración de interés cultural se incoará de oficio por resolución motivada de la dirección general competente en materia de patrimonio cultural, por propia iniciativa o por petición de cualquier persona física o jurídica.</a:t>
            </a:r>
          </a:p>
          <a:p>
            <a:pPr algn="just"/>
            <a:r>
              <a:rPr lang="es-ES" sz="1400" dirty="0">
                <a:solidFill>
                  <a:schemeClr val="bg1"/>
                </a:solidFill>
              </a:rPr>
              <a:t>La solicitud de iniciación por parte de una persona, física o jurídica, pública o privada, deberá estar razonada y documentada. Cuando se considere que la solicitud carece de fundamento, se declarará motivadamente su inadmisión y se le notificará a la persona solicitante.</a:t>
            </a:r>
          </a:p>
          <a:p>
            <a:pPr algn="just"/>
            <a:r>
              <a:rPr lang="es-ES" sz="1400" dirty="0">
                <a:solidFill>
                  <a:schemeClr val="bg1"/>
                </a:solidFill>
              </a:rPr>
              <a:t>La solicitud de iniciación se entenderá desestimada cuando hayan transcurrido seis meses desde su presentación sin que se hubiese emitido resolución expresa.</a:t>
            </a:r>
          </a:p>
          <a:p>
            <a:pPr algn="just"/>
            <a:r>
              <a:rPr lang="es-ES" sz="1400" dirty="0">
                <a:solidFill>
                  <a:schemeClr val="bg1"/>
                </a:solidFill>
              </a:rPr>
              <a:t>2. Los bienes no podrán ser declarados de interés cultural hasta que pasen treinta años desde su construcción o creación, salvo en casos de excepcional interés público, suficientemente acreditado y después de la autorización expresa de la persona propietaria.</a:t>
            </a:r>
          </a:p>
          <a:p>
            <a:pPr algn="just"/>
            <a:r>
              <a:rPr lang="es-ES" sz="1400" dirty="0">
                <a:solidFill>
                  <a:schemeClr val="bg1"/>
                </a:solidFill>
              </a:rPr>
              <a:t>3. La resolución de incoación contendrá las especificaciones establecidas en el artículo 22.</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5" y="116632"/>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32491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39" y="-24407"/>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548680"/>
            <a:ext cx="9144000" cy="6247864"/>
          </a:xfrm>
          <a:prstGeom prst="rect">
            <a:avLst/>
          </a:prstGeom>
          <a:noFill/>
        </p:spPr>
        <p:txBody>
          <a:bodyPr wrap="square" rtlCol="0">
            <a:spAutoFit/>
          </a:bodyPr>
          <a:lstStyle/>
          <a:p>
            <a:pPr algn="just"/>
            <a:r>
              <a:rPr lang="es-ES" sz="1600" dirty="0">
                <a:solidFill>
                  <a:schemeClr val="bg1"/>
                </a:solidFill>
              </a:rPr>
              <a:t>Artículo 17. Notificación, publicación y efectos de la incoación del procedimiento de declaración.</a:t>
            </a:r>
          </a:p>
          <a:p>
            <a:pPr algn="just"/>
            <a:r>
              <a:rPr lang="es-ES" sz="1600" dirty="0">
                <a:solidFill>
                  <a:schemeClr val="bg1"/>
                </a:solidFill>
              </a:rPr>
              <a:t>1. La resolución de incoación se publicará en el «Diario Oficial de Galicia» y en el «Boletín Oficial del Estado» y se les notificará a las personas interesadas y, en el supuesto de bienes inmuebles, al ayuntamiento en cuyo territorio se encuentre el bien.</a:t>
            </a:r>
          </a:p>
          <a:p>
            <a:pPr algn="just"/>
            <a:r>
              <a:rPr lang="es-ES" sz="1600" dirty="0">
                <a:solidFill>
                  <a:schemeClr val="bg1"/>
                </a:solidFill>
              </a:rPr>
              <a:t>La notificación a las personas interesadas podrá sustituirse por la publicación en el «Diario Oficial de Galicia» en el caso de que la destinataria sea una pluralidad indeterminada de personas.</a:t>
            </a:r>
          </a:p>
          <a:p>
            <a:pPr algn="just"/>
            <a:r>
              <a:rPr lang="es-ES" sz="1600" dirty="0">
                <a:solidFill>
                  <a:schemeClr val="bg1"/>
                </a:solidFill>
              </a:rPr>
              <a:t>2. La publicación de la citada resolución en el «Diario Oficial de Galicia» supondrá la apertura de un periodo de información pública por un plazo mínimo de un mes en el caso de bienes inmuebles</a:t>
            </a:r>
            <a:r>
              <a:rPr lang="es-ES" sz="1600" dirty="0" smtClean="0">
                <a:solidFill>
                  <a:schemeClr val="bg1"/>
                </a:solidFill>
              </a:rPr>
              <a:t>.</a:t>
            </a:r>
          </a:p>
          <a:p>
            <a:pPr algn="just"/>
            <a:r>
              <a:rPr lang="es-ES" sz="1600" dirty="0" smtClean="0">
                <a:solidFill>
                  <a:schemeClr val="bg1"/>
                </a:solidFill>
              </a:rPr>
              <a:t> </a:t>
            </a:r>
            <a:r>
              <a:rPr lang="es-ES" sz="1600" dirty="0">
                <a:solidFill>
                  <a:schemeClr val="bg1"/>
                </a:solidFill>
              </a:rPr>
              <a:t>3. La incoación se anotará con carácter preventivo en el Registro de Bienes de </a:t>
            </a:r>
            <a:r>
              <a:rPr lang="es-ES" sz="1600" dirty="0" smtClean="0">
                <a:solidFill>
                  <a:schemeClr val="bg1"/>
                </a:solidFill>
              </a:rPr>
              <a:t>Interés Cultural </a:t>
            </a:r>
            <a:r>
              <a:rPr lang="es-ES" sz="1600" dirty="0">
                <a:solidFill>
                  <a:schemeClr val="bg1"/>
                </a:solidFill>
              </a:rPr>
              <a:t>de Galicia y se le notificará también al Registro General de Bienes de Interés Cultural dependiente de la Administración del Estado.</a:t>
            </a:r>
          </a:p>
          <a:p>
            <a:pPr algn="just"/>
            <a:r>
              <a:rPr lang="es-ES" sz="1600" dirty="0">
                <a:solidFill>
                  <a:schemeClr val="bg1"/>
                </a:solidFill>
              </a:rPr>
              <a:t>4. La incoación del procedimiento determinará la aplicación provisional al bien del mismo régimen de protección previsto para los bienes de interés cultural.</a:t>
            </a:r>
          </a:p>
          <a:p>
            <a:pPr algn="just"/>
            <a:r>
              <a:rPr lang="es-ES" sz="1600" dirty="0">
                <a:solidFill>
                  <a:schemeClr val="bg1"/>
                </a:solidFill>
              </a:rPr>
              <a:t>5. La incoación del procedimiento de declaración de interés cultural de un bien inmueble determinará la suspensión de la tramitación de las correspondientes licencias municipales de parcelación, edificación o demolición en las zonas afectadas, así como de los efectos de las ya otorgadas, a excepción de las de mantenimiento y conservación. La continuidad de la suspensión dependerá de la resolución o de la caducidad del expediente incoado. La suspensión se levantará con la resolución del procedimiento.</a:t>
            </a:r>
          </a:p>
          <a:p>
            <a:pPr algn="just"/>
            <a:r>
              <a:rPr lang="es-ES" sz="1600" dirty="0">
                <a:solidFill>
                  <a:schemeClr val="bg1"/>
                </a:solidFill>
              </a:rPr>
              <a:t>Con respecto a esto, los ayuntamientos deberán remitir a la consejería competente en materia de patrimonio cultural las solicitudes de licencias de obras que no sean exclusivamente de mantenimiento y conservación cuya tramitación quedase suspendida y les notificarán la suspensión a los promotores o promotoras, constructores o constructoras y técnicos directores o técnicas directoras de las obras.</a:t>
            </a:r>
          </a:p>
          <a:p>
            <a:pPr algn="just"/>
            <a:r>
              <a:rPr lang="es-ES" sz="1600" dirty="0">
                <a:solidFill>
                  <a:schemeClr val="bg1"/>
                </a:solidFill>
              </a:rPr>
              <a:t>Las restantes obras que, por causa de interés general, tengan que realizarse con carácter inaplazable precisarán, en todo caso, la autorización previa de la consejería competente en materia de patrimonio cultural, después de que el Consejo de la Xunta de Galicia determine su prevalencia</a:t>
            </a:r>
            <a:r>
              <a:rPr lang="es-ES" sz="1600" dirty="0" smtClean="0">
                <a:solidFill>
                  <a:schemeClr val="bg1"/>
                </a:solidFill>
              </a:rPr>
              <a:t>.</a:t>
            </a:r>
            <a:endParaRPr lang="es-ES" sz="1600" dirty="0">
              <a:solidFill>
                <a:schemeClr val="bg1"/>
              </a:solidFill>
            </a:endParaRPr>
          </a:p>
        </p:txBody>
      </p:sp>
    </p:spTree>
    <p:extLst>
      <p:ext uri="{BB962C8B-B14F-4D97-AF65-F5344CB8AC3E}">
        <p14:creationId xmlns:p14="http://schemas.microsoft.com/office/powerpoint/2010/main" val="15162706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8" y="0"/>
            <a:ext cx="924877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404664"/>
            <a:ext cx="9144000" cy="6555641"/>
          </a:xfrm>
          <a:prstGeom prst="rect">
            <a:avLst/>
          </a:prstGeom>
          <a:noFill/>
        </p:spPr>
        <p:txBody>
          <a:bodyPr wrap="square" rtlCol="0">
            <a:spAutoFit/>
          </a:bodyPr>
          <a:lstStyle/>
          <a:p>
            <a:pPr algn="just"/>
            <a:r>
              <a:rPr lang="es-ES" sz="1400" b="1" u="sng" dirty="0">
                <a:solidFill>
                  <a:schemeClr val="bg1"/>
                </a:solidFill>
              </a:rPr>
              <a:t>Artículo 18. Informes necesarios en el expediente de declaración.</a:t>
            </a:r>
          </a:p>
          <a:p>
            <a:pPr algn="just"/>
            <a:r>
              <a:rPr lang="es-ES" sz="1400" dirty="0">
                <a:solidFill>
                  <a:schemeClr val="bg1"/>
                </a:solidFill>
              </a:rPr>
              <a:t>1. El expediente de declaración de bien de interés cultural contendrá los informes técnicos necesarios, elaborados desde las disciplinas científicas aplicables a la naturaleza del bien, que justifiquen su relevancia y valor cultural destacado, acompañados de una documentación gráfica y una descripción detallada sobre su estado de conservación. En el caso de bienes inmuebles para los que resulte o se considere necesario, se incluirá en la justificación la propuesta de delimitación del entorno de protección y de su zona de amortiguamiento.</a:t>
            </a:r>
          </a:p>
          <a:p>
            <a:pPr algn="just"/>
            <a:r>
              <a:rPr lang="es-ES" sz="1400" dirty="0">
                <a:solidFill>
                  <a:schemeClr val="bg1"/>
                </a:solidFill>
              </a:rPr>
              <a:t>2. Para declarar un bien de interés cultural será necesario el informe favorable y motivado sobre su valor cultural singular de, por lo menos, dos de las instituciones consultivas especializadas a las que se refiere el artículo 7, según las características y la naturaleza del bien, teniendo en cuenta las consultas que por razón de la materia o conocimiento experto puedan realizarse a otras instituciones, entidades culturales u organismos profesionales</a:t>
            </a:r>
            <a:r>
              <a:rPr lang="es-ES" sz="1400" dirty="0" smtClean="0">
                <a:solidFill>
                  <a:schemeClr val="bg1"/>
                </a:solidFill>
              </a:rPr>
              <a:t>.</a:t>
            </a:r>
          </a:p>
          <a:p>
            <a:pPr algn="just"/>
            <a:endParaRPr lang="es-ES" sz="1400" dirty="0">
              <a:solidFill>
                <a:schemeClr val="bg1"/>
              </a:solidFill>
            </a:endParaRPr>
          </a:p>
          <a:p>
            <a:pPr algn="just"/>
            <a:r>
              <a:rPr lang="es-ES" sz="1400" b="1" u="sng" dirty="0">
                <a:solidFill>
                  <a:schemeClr val="bg1"/>
                </a:solidFill>
              </a:rPr>
              <a:t>Artículo 19. Delimitación provisional de entornos de protección y zonas de amortiguamiento</a:t>
            </a:r>
            <a:r>
              <a:rPr lang="es-ES" sz="1400" dirty="0">
                <a:solidFill>
                  <a:schemeClr val="bg1"/>
                </a:solidFill>
              </a:rPr>
              <a:t>.</a:t>
            </a:r>
          </a:p>
          <a:p>
            <a:pPr algn="just"/>
            <a:r>
              <a:rPr lang="es-ES" sz="1400" dirty="0">
                <a:solidFill>
                  <a:schemeClr val="bg1"/>
                </a:solidFill>
              </a:rPr>
              <a:t>1. Tras incoarse un procedimiento de declaración de interés cultural se podrá establecer, con carácter provisional, un entorno de protección, con la superficie que en cada caso se determine, en el que las actuaciones, en los términos del artículo 45, quedarán sujetas a la autorización por parte de la consejería competente en materia de patrimonio cultural.</a:t>
            </a:r>
          </a:p>
          <a:p>
            <a:pPr algn="just"/>
            <a:r>
              <a:rPr lang="es-ES" sz="1400" dirty="0">
                <a:solidFill>
                  <a:schemeClr val="bg1"/>
                </a:solidFill>
              </a:rPr>
              <a:t>2. Se podrá establecer, asimismo, una zona de amortiguamiento, en la que se someterán a autorización de la consejería competente en materia de patrimonio cultural, en los términos del artículo 47, las actuaciones que expresamente se recojan en la resolución de incoación. </a:t>
            </a:r>
            <a:endParaRPr lang="es-ES" sz="1400" dirty="0" smtClean="0">
              <a:solidFill>
                <a:schemeClr val="bg1"/>
              </a:solidFill>
            </a:endParaRPr>
          </a:p>
          <a:p>
            <a:pPr algn="just"/>
            <a:endParaRPr lang="es-ES" sz="1400" dirty="0">
              <a:solidFill>
                <a:schemeClr val="bg1"/>
              </a:solidFill>
            </a:endParaRPr>
          </a:p>
          <a:p>
            <a:pPr algn="just"/>
            <a:r>
              <a:rPr lang="es-ES" sz="1400" b="1" u="sng" dirty="0" smtClean="0">
                <a:solidFill>
                  <a:schemeClr val="bg1"/>
                </a:solidFill>
              </a:rPr>
              <a:t>Artículo </a:t>
            </a:r>
            <a:r>
              <a:rPr lang="es-ES" sz="1400" b="1" u="sng" dirty="0">
                <a:solidFill>
                  <a:schemeClr val="bg1"/>
                </a:solidFill>
              </a:rPr>
              <a:t>20. Declaración e conclusión</a:t>
            </a:r>
            <a:r>
              <a:rPr lang="es-ES" sz="1400" dirty="0">
                <a:solidFill>
                  <a:schemeClr val="bg1"/>
                </a:solidFill>
              </a:rPr>
              <a:t>.</a:t>
            </a:r>
          </a:p>
          <a:p>
            <a:pPr algn="just"/>
            <a:r>
              <a:rPr lang="es-ES" sz="1400" dirty="0">
                <a:solidFill>
                  <a:schemeClr val="bg1"/>
                </a:solidFill>
              </a:rPr>
              <a:t>1. Corresponde al Consejo de la Xunta de Galicia, a propuesta de la persona titular de la consejería competente en materia de patrimonio cultural, acordar, mediante decreto, la declaración de interés cultural.</a:t>
            </a:r>
          </a:p>
          <a:p>
            <a:pPr algn="just"/>
            <a:r>
              <a:rPr lang="es-ES" sz="1400" dirty="0">
                <a:solidFill>
                  <a:schemeClr val="bg1"/>
                </a:solidFill>
              </a:rPr>
              <a:t>2. El procedimiento de declaración de interés cultural deberá resolverse y notificarse en el plazo máximo de veinticuatro meses, que comenzará a contar a partir de la fecha de la resolución de incoación. Tras transcurrir ese plazo sin que se haya emitido resolución expresa, se producirá la caducidad del procedimiento.</a:t>
            </a:r>
          </a:p>
          <a:p>
            <a:pPr algn="just"/>
            <a:r>
              <a:rPr lang="es-ES" sz="1400" dirty="0">
                <a:solidFill>
                  <a:schemeClr val="bg1"/>
                </a:solidFill>
              </a:rPr>
              <a:t>3. En el caso de producirse la denegación expresa de la declaración, no se podrá volver a iniciar un nuevo procedimiento de declaración del mismo bien en los tres años siguientes,</a:t>
            </a:r>
          </a:p>
          <a:p>
            <a:pPr algn="just"/>
            <a:r>
              <a:rPr lang="es-ES" sz="1400" dirty="0" smtClean="0">
                <a:solidFill>
                  <a:schemeClr val="bg1"/>
                </a:solidFill>
              </a:rPr>
              <a:t>salvo </a:t>
            </a:r>
            <a:r>
              <a:rPr lang="es-ES" sz="1400" dirty="0">
                <a:solidFill>
                  <a:schemeClr val="bg1"/>
                </a:solidFill>
              </a:rPr>
              <a:t>que lo solicite la persona propietaria del bien o dos de las instituciones consultivas reconocidas por esta ley o por la normativa específica según las características y naturaleza del bien.</a:t>
            </a:r>
            <a:endParaRPr lang="es-ES" sz="1400" dirty="0" smtClean="0">
              <a:solidFill>
                <a:schemeClr val="bg1"/>
              </a:solidFill>
            </a:endParaRPr>
          </a:p>
          <a:p>
            <a:pPr algn="just"/>
            <a:endParaRPr lang="es-ES" sz="1400" dirty="0">
              <a:solidFill>
                <a:schemeClr val="bg1"/>
              </a:solidFill>
            </a:endParaRPr>
          </a:p>
        </p:txBody>
      </p:sp>
    </p:spTree>
    <p:extLst>
      <p:ext uri="{BB962C8B-B14F-4D97-AF65-F5344CB8AC3E}">
        <p14:creationId xmlns:p14="http://schemas.microsoft.com/office/powerpoint/2010/main" val="17341197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0"/>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404664"/>
            <a:ext cx="9144000" cy="6370975"/>
          </a:xfrm>
          <a:prstGeom prst="rect">
            <a:avLst/>
          </a:prstGeom>
          <a:noFill/>
        </p:spPr>
        <p:txBody>
          <a:bodyPr wrap="square" rtlCol="0">
            <a:spAutoFit/>
          </a:bodyPr>
          <a:lstStyle/>
          <a:p>
            <a:pPr algn="just"/>
            <a:r>
              <a:rPr lang="es-ES" sz="1200" b="1" u="sng" dirty="0">
                <a:solidFill>
                  <a:schemeClr val="bg1"/>
                </a:solidFill>
              </a:rPr>
              <a:t>Artículo 21. Notificación y efectos de la declaración.</a:t>
            </a:r>
          </a:p>
          <a:p>
            <a:pPr algn="just"/>
            <a:r>
              <a:rPr lang="es-ES" sz="1200" dirty="0">
                <a:solidFill>
                  <a:schemeClr val="bg1"/>
                </a:solidFill>
              </a:rPr>
              <a:t>1. La declaración de interés cultural de cualquier naturaleza se publicará en el «Diario Oficial de Galicia» y en el «Boletín Oficial del Estado» y se les notificará a las personas interesadas y, en el supuesto de bienes inmuebles, a los ayuntamientos en cuyo territorio se encuentre el bien.</a:t>
            </a:r>
          </a:p>
          <a:p>
            <a:pPr algn="just"/>
            <a:r>
              <a:rPr lang="es-ES" sz="1200" dirty="0">
                <a:solidFill>
                  <a:schemeClr val="bg1"/>
                </a:solidFill>
              </a:rPr>
              <a:t>La notificación a las personas interesadas podrá ser sustituida por la publicación en el «Diario Oficial de Galicia» en el caso de que la destinataria sea una pluralidad indeterminada de personas.</a:t>
            </a:r>
          </a:p>
          <a:p>
            <a:pPr algn="just"/>
            <a:r>
              <a:rPr lang="es-ES" sz="1200" dirty="0">
                <a:solidFill>
                  <a:schemeClr val="bg1"/>
                </a:solidFill>
              </a:rPr>
              <a:t>2. Después de la declaración de interés cultural de monumentos, jardines históricos o sitios históricos, la consejería competente en materia de patrimonio cultural instará de oficio la inscripción gratuita de la declaración en el Registro de la Propiedad.</a:t>
            </a:r>
          </a:p>
          <a:p>
            <a:pPr algn="just"/>
            <a:r>
              <a:rPr lang="es-ES" sz="1200" dirty="0">
                <a:solidFill>
                  <a:schemeClr val="bg1"/>
                </a:solidFill>
              </a:rPr>
              <a:t>En el caso de la declaración de interés cultural de bienes que pertenezcan a cualquiera de las categorías recogidas en el artículo 10 procederá su inscripción individualizada de forma separada.</a:t>
            </a:r>
          </a:p>
          <a:p>
            <a:pPr algn="just"/>
            <a:r>
              <a:rPr lang="es-ES" sz="1200" dirty="0">
                <a:solidFill>
                  <a:schemeClr val="bg1"/>
                </a:solidFill>
              </a:rPr>
              <a:t>3. Tras declararse de interés cultural un bien inmueble, la concesión de licencias o la ejecución de las ya otorgadas antes de su declaración precisará la autorización de la consejería competente en materia de patrimonio cultural.</a:t>
            </a:r>
          </a:p>
          <a:p>
            <a:pPr algn="just"/>
            <a:r>
              <a:rPr lang="es-ES" sz="1200" b="1" u="sng" dirty="0">
                <a:solidFill>
                  <a:schemeClr val="bg1"/>
                </a:solidFill>
              </a:rPr>
              <a:t>Artículo 22. Contenido de la declaración.</a:t>
            </a:r>
          </a:p>
          <a:p>
            <a:pPr algn="just"/>
            <a:r>
              <a:rPr lang="es-ES" sz="1200" dirty="0">
                <a:solidFill>
                  <a:schemeClr val="bg1"/>
                </a:solidFill>
              </a:rPr>
              <a:t>1. La declaración de interés cultural de un bien determinará los valores que justifican su declaración e incluirá una descripción detallada y precisa que permita su correcta identificación.</a:t>
            </a:r>
          </a:p>
          <a:p>
            <a:pPr algn="just"/>
            <a:r>
              <a:rPr lang="es-ES" sz="1200" dirty="0">
                <a:solidFill>
                  <a:schemeClr val="bg1"/>
                </a:solidFill>
              </a:rPr>
              <a:t>2. La declaración de interés cultural de bienes inmuebles incluirá las siguientes especificaciones:</a:t>
            </a:r>
          </a:p>
          <a:p>
            <a:pPr algn="just"/>
            <a:r>
              <a:rPr lang="es-ES" sz="1200" dirty="0">
                <a:solidFill>
                  <a:schemeClr val="bg1"/>
                </a:solidFill>
              </a:rPr>
              <a:t>a) La categoría con la que son declarados, de entre las definidas en el artículo 10.</a:t>
            </a:r>
          </a:p>
          <a:p>
            <a:pPr algn="just"/>
            <a:r>
              <a:rPr lang="es-ES" sz="1200" dirty="0">
                <a:solidFill>
                  <a:schemeClr val="bg1"/>
                </a:solidFill>
              </a:rPr>
              <a:t>b) La identificación y la descripción de las partes integrantes y bienes muebles que, por su vinculación con el inmueble, se incorporen a la declaración. Asimismo, se identificará la posible existencia de bienes inmateriales.</a:t>
            </a:r>
          </a:p>
          <a:p>
            <a:pPr algn="just"/>
            <a:r>
              <a:rPr lang="es-ES" sz="1200" dirty="0">
                <a:solidFill>
                  <a:schemeClr val="bg1"/>
                </a:solidFill>
              </a:rPr>
              <a:t>c) La delimitación motivada del bien declarado y, para los casos en que resulte necesario, el entorno de protección y la zona de amortiguamiento, que no tendrán la consideración de bien de interés cultural.</a:t>
            </a:r>
          </a:p>
          <a:p>
            <a:pPr algn="just"/>
            <a:r>
              <a:rPr lang="es-ES" sz="1200" dirty="0">
                <a:solidFill>
                  <a:schemeClr val="bg1"/>
                </a:solidFill>
              </a:rPr>
              <a:t>d) Los inmuebles comprendidos en la delimitación del bien declarado que, en su caso, se declaren singularmente, así como su propio entorno de protección y zona de amortiguamiento, de considerarse necesarios, que serán objeto de inscripción independiente en el Registro de Bienes de Interés Cultural de Galicia.</a:t>
            </a:r>
          </a:p>
          <a:p>
            <a:pPr algn="just"/>
            <a:r>
              <a:rPr lang="es-ES" sz="1200" dirty="0">
                <a:solidFill>
                  <a:schemeClr val="bg1"/>
                </a:solidFill>
              </a:rPr>
              <a:t>e) Las determinaciones, cuando proceda, con respecto a la demolición total o parcial o a la retirada forzosa de elementos, partes o construcciones incluidas en la delimitación del bien declarado o en el entorno de protección que resulten incompatibles con su puesta en valor.</a:t>
            </a:r>
          </a:p>
          <a:p>
            <a:pPr algn="just"/>
            <a:r>
              <a:rPr lang="es-ES" sz="1200" dirty="0">
                <a:solidFill>
                  <a:schemeClr val="bg1"/>
                </a:solidFill>
              </a:rPr>
              <a:t>f) La descripción de su estado de conservación y las eventuales directrices para posteriores intervenciones, si se considera conveniente.</a:t>
            </a:r>
          </a:p>
          <a:p>
            <a:pPr algn="just"/>
            <a:r>
              <a:rPr lang="es-ES" sz="1200" dirty="0">
                <a:solidFill>
                  <a:schemeClr val="bg1"/>
                </a:solidFill>
              </a:rPr>
              <a:t>3. En el caso de conjuntos o colecciones de bienes muebles, la declaración enumerará y describirá individualmente cada uno de los elementos, o grupos de elementos, que los integran.</a:t>
            </a:r>
          </a:p>
          <a:p>
            <a:pPr algn="just"/>
            <a:r>
              <a:rPr lang="es-ES" sz="1200" dirty="0">
                <a:solidFill>
                  <a:schemeClr val="bg1"/>
                </a:solidFill>
              </a:rPr>
              <a:t>4. En el caso de bienes inmateriales, además de la descripción de sus aspectos intangibles, se identificará su ámbito espacial y temporal cuando sea necesario para su protección.</a:t>
            </a:r>
          </a:p>
          <a:p>
            <a:pPr algn="just"/>
            <a:r>
              <a:rPr lang="es-ES" sz="1200" dirty="0">
                <a:solidFill>
                  <a:schemeClr val="bg1"/>
                </a:solidFill>
              </a:rPr>
              <a:t>5. En el caso de que los usos de un bien puedan resultar incompatibles o perjudiciales para su protección, la declaración establecerá su eliminación o los condicionantes para su mantenimiento.</a:t>
            </a:r>
          </a:p>
          <a:p>
            <a:pPr algn="just"/>
            <a:r>
              <a:rPr lang="es-ES" sz="1200" dirty="0">
                <a:solidFill>
                  <a:schemeClr val="bg1"/>
                </a:solidFill>
              </a:rPr>
              <a:t>6. Reglamentariamente se establecerán la información y las características que debe reunir el contenido de la declaración de forma específica en relación con su naturaleza </a:t>
            </a:r>
            <a:r>
              <a:rPr lang="es-ES" sz="1200" dirty="0" smtClean="0">
                <a:solidFill>
                  <a:schemeClr val="bg1"/>
                </a:solidFill>
              </a:rPr>
              <a:t>y categoría</a:t>
            </a:r>
            <a:r>
              <a:rPr lang="es-ES" sz="1200" dirty="0">
                <a:solidFill>
                  <a:schemeClr val="bg1"/>
                </a:solidFill>
              </a:rPr>
              <a:t>, así como las correspondientes solicitudes y resoluciones de incoación recogidas en el artículo 16.</a:t>
            </a:r>
          </a:p>
        </p:txBody>
      </p:sp>
    </p:spTree>
    <p:extLst>
      <p:ext uri="{BB962C8B-B14F-4D97-AF65-F5344CB8AC3E}">
        <p14:creationId xmlns:p14="http://schemas.microsoft.com/office/powerpoint/2010/main" val="31673891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627" y="-99392"/>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251520" y="692696"/>
            <a:ext cx="8640960" cy="5262979"/>
          </a:xfrm>
          <a:prstGeom prst="rect">
            <a:avLst/>
          </a:prstGeom>
          <a:noFill/>
        </p:spPr>
        <p:txBody>
          <a:bodyPr wrap="square" rtlCol="0">
            <a:spAutoFit/>
          </a:bodyPr>
          <a:lstStyle/>
          <a:p>
            <a:pPr algn="just"/>
            <a:r>
              <a:rPr lang="es-ES" sz="1400" b="1" u="sng" dirty="0">
                <a:solidFill>
                  <a:schemeClr val="bg1"/>
                </a:solidFill>
              </a:rPr>
              <a:t>Artículo 23. Registro de Bienes de Interés Cultural.</a:t>
            </a:r>
          </a:p>
          <a:p>
            <a:pPr algn="just"/>
            <a:r>
              <a:rPr lang="es-ES" sz="1400" dirty="0">
                <a:solidFill>
                  <a:schemeClr val="bg1"/>
                </a:solidFill>
              </a:rPr>
              <a:t>1. Los bienes declarados de interés cultural se inscribirán en el Registro de Bienes de Interés Cultural de Galicia, cuya gestión corresponde a la consejería competente en materia de patrimonio cultural.</a:t>
            </a:r>
          </a:p>
          <a:p>
            <a:pPr algn="just"/>
            <a:r>
              <a:rPr lang="es-ES" sz="1400" dirty="0">
                <a:solidFill>
                  <a:schemeClr val="bg1"/>
                </a:solidFill>
              </a:rPr>
              <a:t>2. El Registro de Bienes de Interés Cultural de Galicia reflejará los actos que se realicen sobre los bienes inscritos en él cuando puedan afectar al contenido de la declaración y dará fe de los datos en él consignados.</a:t>
            </a:r>
          </a:p>
          <a:p>
            <a:pPr algn="just"/>
            <a:r>
              <a:rPr lang="es-ES" sz="1400" dirty="0">
                <a:solidFill>
                  <a:schemeClr val="bg1"/>
                </a:solidFill>
              </a:rPr>
              <a:t>3. Los datos del Registro de Bienes de Interés Cultural serán públicos, salvo las informaciones que deban protegerse por razón de la seguridad de los bienes o de sus personas titulares, la intimidad de las personas y los secretos comerciales y científicos protegidos por la legislación, así como los datos afectados por la normativa vigente en materia de protección de datos personales.</a:t>
            </a:r>
          </a:p>
          <a:p>
            <a:pPr algn="just"/>
            <a:r>
              <a:rPr lang="es-ES" sz="1400" dirty="0">
                <a:solidFill>
                  <a:schemeClr val="bg1"/>
                </a:solidFill>
              </a:rPr>
              <a:t>La consejería competente en materia de patrimonio cultural dispondrá que los datos públicos se divulguen mediante las tecnologías de la información y la comunicación.</a:t>
            </a:r>
          </a:p>
          <a:p>
            <a:pPr algn="just"/>
            <a:r>
              <a:rPr lang="es-ES" sz="1400" dirty="0">
                <a:solidFill>
                  <a:schemeClr val="bg1"/>
                </a:solidFill>
              </a:rPr>
              <a:t>Reglamentariamente se establecerán los datos que deben figurar en el Registro y las condiciones de acceso a la información contenida en este.</a:t>
            </a:r>
          </a:p>
          <a:p>
            <a:pPr algn="just"/>
            <a:r>
              <a:rPr lang="es-ES" sz="1400" dirty="0">
                <a:solidFill>
                  <a:schemeClr val="bg1"/>
                </a:solidFill>
              </a:rPr>
              <a:t>4. Las inscripciones y anotaciones en el Registro de Bienes de Interés Cultural se le comunicarán al Registro General de Bienes de Interés Cultural de la Administración del Estado</a:t>
            </a:r>
            <a:r>
              <a:rPr lang="es-ES" sz="1400" dirty="0" smtClean="0">
                <a:solidFill>
                  <a:schemeClr val="bg1"/>
                </a:solidFill>
              </a:rPr>
              <a:t>.</a:t>
            </a:r>
          </a:p>
          <a:p>
            <a:pPr algn="just"/>
            <a:endParaRPr lang="es-ES" sz="1400" dirty="0">
              <a:solidFill>
                <a:schemeClr val="bg1"/>
              </a:solidFill>
            </a:endParaRPr>
          </a:p>
          <a:p>
            <a:pPr algn="just"/>
            <a:r>
              <a:rPr lang="es-ES" sz="1400" b="1" u="sng" dirty="0">
                <a:solidFill>
                  <a:schemeClr val="bg1"/>
                </a:solidFill>
              </a:rPr>
              <a:t>Artículo 24. Procedimiento para dejar sin efecto o modificar una declaración</a:t>
            </a:r>
            <a:r>
              <a:rPr lang="es-ES" sz="1400" b="1" u="sng" dirty="0" smtClean="0">
                <a:solidFill>
                  <a:schemeClr val="bg1"/>
                </a:solidFill>
              </a:rPr>
              <a:t>.</a:t>
            </a:r>
            <a:endParaRPr lang="es-ES" sz="1400" b="1" u="sng" dirty="0">
              <a:solidFill>
                <a:schemeClr val="bg1"/>
              </a:solidFill>
            </a:endParaRPr>
          </a:p>
          <a:p>
            <a:pPr algn="just"/>
            <a:r>
              <a:rPr lang="es-ES" sz="1400" dirty="0">
                <a:solidFill>
                  <a:schemeClr val="bg1"/>
                </a:solidFill>
              </a:rPr>
              <a:t>1. La declaración de interés cultural de un bien únicamente podrá dejarse sin efecto, en todo o en parte, siguiendo los mismos requisitos y trámites necesarios para su declaración. Los efectos se producirán una vez que se dicte la resolución final, que será objeto de publicación y notificación en los mismos términos previstos para su declaración.</a:t>
            </a:r>
          </a:p>
          <a:p>
            <a:pPr algn="just"/>
            <a:r>
              <a:rPr lang="es-ES" sz="1400" dirty="0">
                <a:solidFill>
                  <a:schemeClr val="bg1"/>
                </a:solidFill>
              </a:rPr>
              <a:t>2. El incumplimiento de las obligaciones establecidas por esta ley que suponga la alteración de las condiciones que motivaron la declaración de interés cultural no supondrá, por sí misma, la pérdida de su clasificación.</a:t>
            </a:r>
          </a:p>
          <a:p>
            <a:pPr algn="just"/>
            <a:r>
              <a:rPr lang="es-ES" sz="1400" dirty="0">
                <a:solidFill>
                  <a:schemeClr val="bg1"/>
                </a:solidFill>
              </a:rPr>
              <a:t>3. Para la delimitación o modificación del bien declarado de interés cultural, de su entorno de protección o de la zona de amortiguamiento se seguirá el mismo procedimiento previsto para la declaración del bien</a:t>
            </a:r>
          </a:p>
        </p:txBody>
      </p:sp>
    </p:spTree>
    <p:extLst>
      <p:ext uri="{BB962C8B-B14F-4D97-AF65-F5344CB8AC3E}">
        <p14:creationId xmlns:p14="http://schemas.microsoft.com/office/powerpoint/2010/main" val="5551563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161078"/>
            <a:ext cx="91440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PROCEDIMIENTO PARA LA DECLARACIÓN DE CATALOGADO</a:t>
            </a:r>
            <a:endParaRPr lang="es-ES" dirty="0"/>
          </a:p>
        </p:txBody>
      </p:sp>
      <p:sp>
        <p:nvSpPr>
          <p:cNvPr id="6" name="5 CuadroTexto"/>
          <p:cNvSpPr txBox="1"/>
          <p:nvPr/>
        </p:nvSpPr>
        <p:spPr>
          <a:xfrm>
            <a:off x="467544" y="908720"/>
            <a:ext cx="7704856" cy="2031325"/>
          </a:xfrm>
          <a:prstGeom prst="rect">
            <a:avLst/>
          </a:prstGeom>
          <a:noFill/>
        </p:spPr>
        <p:txBody>
          <a:bodyPr wrap="square" rtlCol="0">
            <a:spAutoFit/>
          </a:bodyPr>
          <a:lstStyle/>
          <a:p>
            <a:r>
              <a:rPr lang="es-ES" dirty="0" smtClean="0">
                <a:solidFill>
                  <a:schemeClr val="bg1"/>
                </a:solidFill>
              </a:rPr>
              <a:t>COMPETENCIA:</a:t>
            </a:r>
          </a:p>
          <a:p>
            <a:r>
              <a:rPr lang="es-ES" dirty="0" smtClean="0">
                <a:solidFill>
                  <a:schemeClr val="bg1"/>
                </a:solidFill>
              </a:rPr>
              <a:t>Incoación : Dirección General ;Resolución </a:t>
            </a:r>
            <a:r>
              <a:rPr lang="es-ES" dirty="0" err="1" smtClean="0">
                <a:solidFill>
                  <a:schemeClr val="bg1"/>
                </a:solidFill>
              </a:rPr>
              <a:t>Conselleiro</a:t>
            </a:r>
            <a:r>
              <a:rPr lang="es-ES" dirty="0" smtClean="0">
                <a:solidFill>
                  <a:schemeClr val="bg1"/>
                </a:solidFill>
              </a:rPr>
              <a:t>/a</a:t>
            </a:r>
            <a:endParaRPr lang="es-ES" dirty="0">
              <a:solidFill>
                <a:schemeClr val="bg1"/>
              </a:solidFill>
            </a:endParaRPr>
          </a:p>
          <a:p>
            <a:endParaRPr lang="es-ES" dirty="0" smtClean="0">
              <a:solidFill>
                <a:schemeClr val="bg1"/>
              </a:solidFill>
            </a:endParaRPr>
          </a:p>
          <a:p>
            <a:r>
              <a:rPr lang="es-ES" dirty="0" smtClean="0">
                <a:solidFill>
                  <a:schemeClr val="bg1"/>
                </a:solidFill>
              </a:rPr>
              <a:t>No suspensión de licencias</a:t>
            </a:r>
          </a:p>
          <a:p>
            <a:r>
              <a:rPr lang="es-ES" dirty="0" smtClean="0">
                <a:solidFill>
                  <a:schemeClr val="bg1"/>
                </a:solidFill>
              </a:rPr>
              <a:t>Caducidad del procedimiento  18 mees</a:t>
            </a:r>
          </a:p>
          <a:p>
            <a:r>
              <a:rPr lang="es-ES" dirty="0" smtClean="0">
                <a:solidFill>
                  <a:schemeClr val="bg1"/>
                </a:solidFill>
              </a:rPr>
              <a:t>No periodo de exclusión </a:t>
            </a:r>
          </a:p>
          <a:p>
            <a:r>
              <a:rPr lang="es-ES" dirty="0" smtClean="0">
                <a:solidFill>
                  <a:schemeClr val="bg1"/>
                </a:solidFill>
              </a:rPr>
              <a:t>Posibilidad de repetir la solicitud de inclusión sin necesidad de espera</a:t>
            </a:r>
            <a:endParaRPr lang="es-ES" dirty="0">
              <a:solidFill>
                <a:schemeClr val="bg1"/>
              </a:solidFill>
            </a:endParaRPr>
          </a:p>
        </p:txBody>
      </p:sp>
    </p:spTree>
    <p:extLst>
      <p:ext uri="{BB962C8B-B14F-4D97-AF65-F5344CB8AC3E}">
        <p14:creationId xmlns:p14="http://schemas.microsoft.com/office/powerpoint/2010/main" val="15772380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7900" y="504350"/>
            <a:ext cx="9144000" cy="6340197"/>
          </a:xfrm>
          <a:prstGeom prst="rect">
            <a:avLst/>
          </a:prstGeom>
          <a:noFill/>
        </p:spPr>
        <p:txBody>
          <a:bodyPr wrap="square" rtlCol="0">
            <a:spAutoFit/>
          </a:bodyPr>
          <a:lstStyle/>
          <a:p>
            <a:pPr algn="just"/>
            <a:r>
              <a:rPr lang="es-ES" sz="1400" b="1" u="sng" dirty="0">
                <a:solidFill>
                  <a:schemeClr val="bg1"/>
                </a:solidFill>
              </a:rPr>
              <a:t>Artículo 25. Catálogo del Patrimonio Cultural de Galicia.</a:t>
            </a:r>
          </a:p>
          <a:p>
            <a:pPr algn="just"/>
            <a:r>
              <a:rPr lang="es-ES" sz="1400" dirty="0">
                <a:solidFill>
                  <a:schemeClr val="bg1"/>
                </a:solidFill>
              </a:rPr>
              <a:t>1. Los bienes catalogados por su notable valor cultural serán incluidos en el Catálogo del Patrimonio Cultural de Galicia, cuya gestión corresponde a la consejería competente en materia de patrimonio cultural.</a:t>
            </a:r>
          </a:p>
          <a:p>
            <a:pPr algn="just"/>
            <a:r>
              <a:rPr lang="es-ES" sz="1400" dirty="0">
                <a:solidFill>
                  <a:schemeClr val="bg1"/>
                </a:solidFill>
              </a:rPr>
              <a:t>2. Los datos del Catálogo del Patrimonio Cultural de Galicia serán públicos. No serán públicas las informaciones que deban protegerse por razón de la seguridad de los bienes o de sus personas titulares, la intimidad de las personas y los secretos comerciales y científicos protegidos por la legislación así como los datos afectados por la normativa vigente en materia de protección de datos personales.</a:t>
            </a:r>
          </a:p>
          <a:p>
            <a:pPr algn="just"/>
            <a:r>
              <a:rPr lang="es-ES" sz="1400" dirty="0">
                <a:solidFill>
                  <a:schemeClr val="bg1"/>
                </a:solidFill>
              </a:rPr>
              <a:t>La consejería competente en materia de patrimonio cultural dispondrá que los datos públicos se divulguen mediante las tecnologías de la información y la comunicación.</a:t>
            </a:r>
          </a:p>
          <a:p>
            <a:pPr algn="just"/>
            <a:r>
              <a:rPr lang="es-ES" sz="1400" dirty="0">
                <a:solidFill>
                  <a:schemeClr val="bg1"/>
                </a:solidFill>
              </a:rPr>
              <a:t>Reglamentariamente se establecerán los datos que deben figurar en el Catálogo del Patrimonio Cultural de Galicia y las condiciones de acceso a la información contenida en este.</a:t>
            </a:r>
          </a:p>
          <a:p>
            <a:pPr algn="just"/>
            <a:r>
              <a:rPr lang="es-ES" sz="1400" dirty="0">
                <a:solidFill>
                  <a:schemeClr val="bg1"/>
                </a:solidFill>
              </a:rPr>
              <a:t>3. Los bienes muebles podrán ser incluidos en el Catálogo del Patrimonio Cultural de Galicia individualmente o en conjunto o colecciones. En este último caso </a:t>
            </a:r>
            <a:r>
              <a:rPr lang="es-ES" sz="1400" dirty="0" smtClean="0">
                <a:solidFill>
                  <a:schemeClr val="bg1"/>
                </a:solidFill>
              </a:rPr>
              <a:t>deberá especificarse </a:t>
            </a:r>
            <a:r>
              <a:rPr lang="es-ES" sz="1400" dirty="0">
                <a:solidFill>
                  <a:schemeClr val="bg1"/>
                </a:solidFill>
              </a:rPr>
              <a:t>la enumeración y descripción individual de cada uno de los elementos que lo integran.</a:t>
            </a:r>
          </a:p>
          <a:p>
            <a:pPr algn="just"/>
            <a:r>
              <a:rPr lang="es-ES" sz="1400" dirty="0">
                <a:solidFill>
                  <a:schemeClr val="bg1"/>
                </a:solidFill>
              </a:rPr>
              <a:t>4. La inclusión de un bien en el Catálogo del Patrimonio Cultural de Galicia recogerá, en el caso en que se haya fijado, el entorno de protección y la zona de amortiguamiento, sin que esta referencia suponga la extensión de la calificación de catalogado a dicho entorno o zona de amortiguamiento</a:t>
            </a:r>
            <a:r>
              <a:rPr lang="es-ES" sz="1400" dirty="0" smtClean="0">
                <a:solidFill>
                  <a:schemeClr val="bg1"/>
                </a:solidFill>
              </a:rPr>
              <a:t>.</a:t>
            </a:r>
          </a:p>
          <a:p>
            <a:pPr algn="just"/>
            <a:endParaRPr lang="es-ES" sz="1400" dirty="0">
              <a:solidFill>
                <a:schemeClr val="bg1"/>
              </a:solidFill>
            </a:endParaRPr>
          </a:p>
          <a:p>
            <a:pPr algn="just"/>
            <a:r>
              <a:rPr lang="es-ES" sz="1400" dirty="0" smtClean="0">
                <a:solidFill>
                  <a:schemeClr val="bg1"/>
                </a:solidFill>
              </a:rPr>
              <a:t> </a:t>
            </a:r>
            <a:r>
              <a:rPr lang="es-ES" sz="1400" b="1" u="sng" dirty="0">
                <a:solidFill>
                  <a:schemeClr val="bg1"/>
                </a:solidFill>
              </a:rPr>
              <a:t>Artículo 26. Incoación del procedimiento de inclusión en el Catálogo del Patrimonio Cultural de Galicia</a:t>
            </a:r>
            <a:r>
              <a:rPr lang="es-ES" sz="1400" dirty="0">
                <a:solidFill>
                  <a:schemeClr val="bg1"/>
                </a:solidFill>
              </a:rPr>
              <a:t>.</a:t>
            </a:r>
          </a:p>
          <a:p>
            <a:pPr algn="just"/>
            <a:r>
              <a:rPr lang="es-ES" sz="1400" dirty="0">
                <a:solidFill>
                  <a:schemeClr val="bg1"/>
                </a:solidFill>
              </a:rPr>
              <a:t>1. El procedimiento de inclusión de un bien en el Catálogo del Patrimonio Cultural de Galicia se incoará de oficio por resolución motivada de la dirección general competente en materia de patrimonio cultural, por propia iniciativa o a petición de cualquier persona física o jurídica.</a:t>
            </a:r>
          </a:p>
          <a:p>
            <a:pPr algn="just"/>
            <a:r>
              <a:rPr lang="es-ES" sz="1400" dirty="0">
                <a:solidFill>
                  <a:schemeClr val="bg1"/>
                </a:solidFill>
              </a:rPr>
              <a:t>La solicitud de iniciación por parte de una persona, física o jurídica, pública o privada, deberá estar razonada y documentada. Cuando se considere que la solicitud carece de fundamento, se declarará motivadamente su inadmisión y se le notificará a la persona solicitante.</a:t>
            </a:r>
          </a:p>
          <a:p>
            <a:pPr algn="just"/>
            <a:r>
              <a:rPr lang="es-ES" sz="1400" dirty="0">
                <a:solidFill>
                  <a:schemeClr val="bg1"/>
                </a:solidFill>
              </a:rPr>
              <a:t>La solicitud de iniciación se entenderá desestimada cuando hayan transcurrido seis meses desde su presentación sin que se hubiese emitido resolución expresa.</a:t>
            </a:r>
            <a:endParaRPr lang="es-ES" sz="1400" dirty="0" smtClean="0">
              <a:solidFill>
                <a:schemeClr val="bg1"/>
              </a:solidFill>
            </a:endParaRPr>
          </a:p>
          <a:p>
            <a:pPr algn="just"/>
            <a:endParaRPr lang="es-ES" sz="1400" dirty="0">
              <a:solidFill>
                <a:schemeClr val="bg1"/>
              </a:solidFill>
            </a:endParaRPr>
          </a:p>
          <a:p>
            <a:pPr algn="just"/>
            <a:endParaRPr lang="es-ES" sz="1400" dirty="0">
              <a:solidFill>
                <a:schemeClr val="bg1"/>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0" y="-53121"/>
            <a:ext cx="9144000"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58817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99" y="0"/>
            <a:ext cx="9144000"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1" y="404664"/>
            <a:ext cx="9128301" cy="5478423"/>
          </a:xfrm>
          <a:prstGeom prst="rect">
            <a:avLst/>
          </a:prstGeom>
          <a:noFill/>
        </p:spPr>
        <p:txBody>
          <a:bodyPr wrap="square" rtlCol="0">
            <a:spAutoFit/>
          </a:bodyPr>
          <a:lstStyle/>
          <a:p>
            <a:pPr algn="just"/>
            <a:endParaRPr lang="es-ES" sz="1400" dirty="0" smtClean="0">
              <a:solidFill>
                <a:schemeClr val="bg1"/>
              </a:solidFill>
            </a:endParaRPr>
          </a:p>
          <a:p>
            <a:pPr algn="just"/>
            <a:r>
              <a:rPr lang="es-ES" sz="1400" b="1" u="sng" dirty="0" smtClean="0">
                <a:solidFill>
                  <a:schemeClr val="bg1"/>
                </a:solidFill>
              </a:rPr>
              <a:t>Artículo </a:t>
            </a:r>
            <a:r>
              <a:rPr lang="es-ES" sz="1400" b="1" u="sng" dirty="0">
                <a:solidFill>
                  <a:schemeClr val="bg1"/>
                </a:solidFill>
              </a:rPr>
              <a:t>27. Notificación, publicación y efectos de la incoación del procedimiento de catalogación</a:t>
            </a:r>
            <a:r>
              <a:rPr lang="es-ES" sz="1400" dirty="0">
                <a:solidFill>
                  <a:schemeClr val="bg1"/>
                </a:solidFill>
              </a:rPr>
              <a:t>.</a:t>
            </a:r>
          </a:p>
          <a:p>
            <a:pPr algn="just"/>
            <a:r>
              <a:rPr lang="es-ES" sz="1400" dirty="0">
                <a:solidFill>
                  <a:schemeClr val="bg1"/>
                </a:solidFill>
              </a:rPr>
              <a:t>1. La resolución de incoación del procedimiento se publicará en el «Diario Oficial de Galicia». Además, se les notificará a las personas interesadas y, en el caso de bienes inmuebles, al ayuntamiento en cuyo territorio se encuentre el bien.</a:t>
            </a:r>
          </a:p>
          <a:p>
            <a:pPr algn="just"/>
            <a:r>
              <a:rPr lang="es-ES" sz="1400" dirty="0">
                <a:solidFill>
                  <a:schemeClr val="bg1"/>
                </a:solidFill>
              </a:rPr>
              <a:t>La notificación a las personas interesadas podrá ser sustituida por la publicación en el «Diario Oficial de Galicia» en el caso de que la destinataria sea una pluralidad indeterminada de personas.</a:t>
            </a:r>
          </a:p>
          <a:p>
            <a:pPr algn="just"/>
            <a:r>
              <a:rPr lang="es-ES" sz="1400" dirty="0">
                <a:solidFill>
                  <a:schemeClr val="bg1"/>
                </a:solidFill>
              </a:rPr>
              <a:t>2. La publicación de la resolución de incoación del procedimiento en el «Diario Oficial de Galicia» supondrá la apertura de un periodo de información pública por un plazo mínimo de un mes en el caso de bienes inmuebles.</a:t>
            </a:r>
          </a:p>
          <a:p>
            <a:pPr algn="just"/>
            <a:r>
              <a:rPr lang="es-ES" sz="1400" dirty="0">
                <a:solidFill>
                  <a:schemeClr val="bg1"/>
                </a:solidFill>
              </a:rPr>
              <a:t>3. La resolución de incoación del procedimiento de catalogación acordará la anotación preventiva del bien en el Catálogo del Patrimonio Cultural de Galicia e implicará la aplicación provisional del mismo régimen de protección previsto para los bienes catalogados</a:t>
            </a:r>
            <a:r>
              <a:rPr lang="es-ES" sz="1400" dirty="0" smtClean="0">
                <a:solidFill>
                  <a:schemeClr val="bg1"/>
                </a:solidFill>
              </a:rPr>
              <a:t>.</a:t>
            </a:r>
          </a:p>
          <a:p>
            <a:pPr algn="just"/>
            <a:endParaRPr lang="es-ES" sz="1400" dirty="0">
              <a:solidFill>
                <a:schemeClr val="bg1"/>
              </a:solidFill>
            </a:endParaRPr>
          </a:p>
          <a:p>
            <a:pPr algn="just"/>
            <a:r>
              <a:rPr lang="es-ES" sz="1400" b="1" u="sng" dirty="0">
                <a:solidFill>
                  <a:schemeClr val="bg1"/>
                </a:solidFill>
              </a:rPr>
              <a:t>Artículo 28. Resolución del procedimiento de catalogación.</a:t>
            </a:r>
          </a:p>
          <a:p>
            <a:pPr algn="just"/>
            <a:r>
              <a:rPr lang="es-ES" sz="1400" dirty="0">
                <a:solidFill>
                  <a:schemeClr val="bg1"/>
                </a:solidFill>
              </a:rPr>
              <a:t>1. Corresponde a la persona titular de la consejería competente en materia de patrimonio cultural, a propuesta de la dirección general competente en dicha materia, acordar la inclusión de un bien en el Catálogo del Patrimonio Cultural de Galicia.</a:t>
            </a:r>
          </a:p>
          <a:p>
            <a:pPr algn="just"/>
            <a:r>
              <a:rPr lang="es-ES" sz="1400" dirty="0">
                <a:solidFill>
                  <a:schemeClr val="bg1"/>
                </a:solidFill>
              </a:rPr>
              <a:t>2. El procedimiento de catalogación deberá resolverse y notificarse en el plazo máximo de dieciocho meses, que comenzará a contar a partir de la fecha de la resolución de incoación. Tras transcurrir ese plazo sin que se haya emitido resolución expresa, se producirá la caducidad del procedimiento.</a:t>
            </a:r>
          </a:p>
          <a:p>
            <a:pPr algn="just"/>
            <a:r>
              <a:rPr lang="es-ES" sz="1400" dirty="0">
                <a:solidFill>
                  <a:schemeClr val="bg1"/>
                </a:solidFill>
              </a:rPr>
              <a:t>3. La resolución que ponga fin al procedimiento se publicará en el «Diario Oficial de Galicia» y se les notificará a las personas interesadas y, en el caso de bienes inmuebles, al ayuntamiento en cuyo territorio se encuentre el bien.</a:t>
            </a:r>
          </a:p>
          <a:p>
            <a:pPr algn="just"/>
            <a:r>
              <a:rPr lang="es-ES" sz="1400" dirty="0">
                <a:solidFill>
                  <a:schemeClr val="bg1"/>
                </a:solidFill>
              </a:rPr>
              <a:t>La notificación a las personas interesadas podrá ser sustituida por la publicación en el «Diario Oficial de Galicia» en el caso de que la destinataria sea una pluralidad indeterminada de personas.</a:t>
            </a:r>
          </a:p>
          <a:p>
            <a:pPr algn="just"/>
            <a:r>
              <a:rPr lang="es-ES" sz="1400" dirty="0">
                <a:solidFill>
                  <a:schemeClr val="bg1"/>
                </a:solidFill>
              </a:rPr>
              <a:t>4. La inclusión de bienes muebles en el Catálogo del Patrimonio Cultural de Galicia se comunicará al Inventario General de Bienes Muebles de la Administración del Estado.</a:t>
            </a:r>
          </a:p>
        </p:txBody>
      </p:sp>
    </p:spTree>
    <p:extLst>
      <p:ext uri="{BB962C8B-B14F-4D97-AF65-F5344CB8AC3E}">
        <p14:creationId xmlns:p14="http://schemas.microsoft.com/office/powerpoint/2010/main" val="31835010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179512" y="908720"/>
            <a:ext cx="8712968" cy="4401205"/>
          </a:xfrm>
          <a:prstGeom prst="rect">
            <a:avLst/>
          </a:prstGeom>
          <a:noFill/>
        </p:spPr>
        <p:txBody>
          <a:bodyPr wrap="square" rtlCol="0">
            <a:spAutoFit/>
          </a:bodyPr>
          <a:lstStyle/>
          <a:p>
            <a:pPr algn="just"/>
            <a:r>
              <a:rPr lang="es-ES" sz="1400" b="1" u="sng" dirty="0">
                <a:solidFill>
                  <a:schemeClr val="bg1"/>
                </a:solidFill>
              </a:rPr>
              <a:t>Artículo 29. Contenido de la resolución de inclusión de un bien en el Catálogo </a:t>
            </a:r>
            <a:r>
              <a:rPr lang="es-ES" sz="1400" b="1" u="sng" dirty="0" err="1">
                <a:solidFill>
                  <a:schemeClr val="bg1"/>
                </a:solidFill>
              </a:rPr>
              <a:t>delPatrimonio</a:t>
            </a:r>
            <a:r>
              <a:rPr lang="es-ES" sz="1400" b="1" u="sng" dirty="0">
                <a:solidFill>
                  <a:schemeClr val="bg1"/>
                </a:solidFill>
              </a:rPr>
              <a:t> Cultural de Galicia.</a:t>
            </a:r>
          </a:p>
          <a:p>
            <a:pPr algn="just"/>
            <a:r>
              <a:rPr lang="es-ES" sz="1400" dirty="0">
                <a:solidFill>
                  <a:schemeClr val="bg1"/>
                </a:solidFill>
              </a:rPr>
              <a:t>1. La resolución por la que se acuerde la inclusión de un bien en el Catálogo del Patrimonio Cultural de Galicia recogerá, al menos:</a:t>
            </a:r>
          </a:p>
          <a:p>
            <a:pPr algn="just"/>
            <a:r>
              <a:rPr lang="es-ES" sz="1400" dirty="0" smtClean="0">
                <a:solidFill>
                  <a:schemeClr val="bg1"/>
                </a:solidFill>
              </a:rPr>
              <a:t>a</a:t>
            </a:r>
            <a:r>
              <a:rPr lang="es-ES" sz="1400" dirty="0">
                <a:solidFill>
                  <a:schemeClr val="bg1"/>
                </a:solidFill>
              </a:rPr>
              <a:t>) La descripción del bien que facilite su correcta identificación y, en su caso, la de sus partes integrantes, y, en el caso de bienes inmuebles, su localización. Se identificarán aquellos elementos y aspectos propios del bien que caracterizan su notable valor cultural.</a:t>
            </a:r>
          </a:p>
          <a:p>
            <a:pPr algn="just"/>
            <a:r>
              <a:rPr lang="es-ES" sz="1400" dirty="0">
                <a:solidFill>
                  <a:schemeClr val="bg1"/>
                </a:solidFill>
              </a:rPr>
              <a:t>b) El nivel de protección del bien.</a:t>
            </a:r>
          </a:p>
          <a:p>
            <a:pPr algn="just"/>
            <a:r>
              <a:rPr lang="es-ES" sz="1400" dirty="0">
                <a:solidFill>
                  <a:schemeClr val="bg1"/>
                </a:solidFill>
              </a:rPr>
              <a:t>2. En el caso de que los usos de un bien puedan resultar incompatibles o perjudiciales para su protección, la resolución de inclusión en el Catálogo del Patrimonio Cultural de Galicia establecerá su eliminación o las condiciones para su mantenimiento.</a:t>
            </a:r>
          </a:p>
          <a:p>
            <a:pPr algn="just"/>
            <a:r>
              <a:rPr lang="es-ES" sz="1400" dirty="0">
                <a:solidFill>
                  <a:schemeClr val="bg1"/>
                </a:solidFill>
              </a:rPr>
              <a:t>3. En el caso de bienes inmuebles para los que resulte o se considere necesario, se incluirá la delimitación de su entorno de protección y zona de amortiguamiento y los condicionantes necesarios para su salvaguarda</a:t>
            </a:r>
            <a:r>
              <a:rPr lang="es-ES" sz="1400" dirty="0" smtClean="0">
                <a:solidFill>
                  <a:schemeClr val="bg1"/>
                </a:solidFill>
              </a:rPr>
              <a:t>.</a:t>
            </a:r>
          </a:p>
          <a:p>
            <a:pPr algn="just"/>
            <a:endParaRPr lang="es-ES" sz="1400" dirty="0">
              <a:solidFill>
                <a:schemeClr val="bg1"/>
              </a:solidFill>
            </a:endParaRPr>
          </a:p>
          <a:p>
            <a:pPr algn="just"/>
            <a:r>
              <a:rPr lang="es-ES" sz="1400" b="1" u="sng" dirty="0">
                <a:solidFill>
                  <a:schemeClr val="bg1"/>
                </a:solidFill>
              </a:rPr>
              <a:t>Artículo 30. Catálogos urbanísticos de protección de bienes integrantes del patrimonio cultural.</a:t>
            </a:r>
          </a:p>
          <a:p>
            <a:pPr algn="just"/>
            <a:r>
              <a:rPr lang="es-ES" sz="1400" dirty="0">
                <a:solidFill>
                  <a:schemeClr val="bg1"/>
                </a:solidFill>
              </a:rPr>
              <a:t>1. Los bienes inmuebles que, por su interés cultural, se recojan individualmente singularizados en los instrumentos de planeamiento urbanístico y ordenación del territorio, se integran en el Catálogo del Patrimonio Cultural de Galicia, incluido, en su caso, su entorno de protección, salvo que tengan la consideración de bienes de interés cultural.</a:t>
            </a:r>
          </a:p>
          <a:p>
            <a:pPr algn="just"/>
            <a:r>
              <a:rPr lang="es-ES" sz="1400" dirty="0">
                <a:solidFill>
                  <a:schemeClr val="bg1"/>
                </a:solidFill>
              </a:rPr>
              <a:t>2. Reglamentariamente se determinarán las condiciones técnicas que deben reunir los catálogos en relación con la protección de sus valores culturales.</a:t>
            </a:r>
          </a:p>
          <a:p>
            <a:pPr algn="just"/>
            <a:endParaRPr lang="es-ES" sz="1400" dirty="0">
              <a:solidFill>
                <a:schemeClr val="bg1"/>
              </a:solidFill>
            </a:endParaRPr>
          </a:p>
        </p:txBody>
      </p:sp>
    </p:spTree>
    <p:extLst>
      <p:ext uri="{BB962C8B-B14F-4D97-AF65-F5344CB8AC3E}">
        <p14:creationId xmlns:p14="http://schemas.microsoft.com/office/powerpoint/2010/main" val="35624810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404664"/>
            <a:ext cx="9144000" cy="4524315"/>
          </a:xfrm>
          <a:prstGeom prst="rect">
            <a:avLst/>
          </a:prstGeom>
          <a:noFill/>
        </p:spPr>
        <p:txBody>
          <a:bodyPr wrap="square" rtlCol="0">
            <a:spAutoFit/>
          </a:bodyPr>
          <a:lstStyle/>
          <a:p>
            <a:pPr algn="just"/>
            <a:r>
              <a:rPr lang="es-ES" sz="1600" b="1" u="sng" dirty="0">
                <a:solidFill>
                  <a:schemeClr val="bg1"/>
                </a:solidFill>
              </a:rPr>
              <a:t>Artículo 31. Procedimiento de modificación o de exclusión de bienes del Catálogo del Patrimonio Cultural de Galicia.</a:t>
            </a:r>
          </a:p>
          <a:p>
            <a:pPr algn="just"/>
            <a:r>
              <a:rPr lang="es-ES" sz="1600" dirty="0">
                <a:solidFill>
                  <a:schemeClr val="bg1"/>
                </a:solidFill>
              </a:rPr>
              <a:t>1. La catalogación de un bien únicamente podrá dejarse sin efecto siguiendo los mismos trámites necesarios para su inclusión, mediante resolución expresa de la consejería competente en materia de patrimonio cultural o a través del procedimiento de modificación del instrumento urbanístico por el que fue incluido en el Catálogo del Patrimonio Cultural de Galicia. Los efectos se producirán una vez que se dicte la resolución final.</a:t>
            </a:r>
          </a:p>
          <a:p>
            <a:pPr algn="just"/>
            <a:r>
              <a:rPr lang="es-ES" sz="1600" dirty="0">
                <a:solidFill>
                  <a:schemeClr val="bg1"/>
                </a:solidFill>
              </a:rPr>
              <a:t>2. La exclusión de un bien del Catálogo del Patrimonio Cultural de Galicia, mediante resolución individualizada de la consejería competente en materia de patrimonio cultural, requerirá informe favorable del órgano asesor que resulte competente según la naturaleza del bien.</a:t>
            </a:r>
          </a:p>
          <a:p>
            <a:pPr algn="just"/>
            <a:r>
              <a:rPr lang="es-ES" sz="1600" dirty="0">
                <a:solidFill>
                  <a:schemeClr val="bg1"/>
                </a:solidFill>
              </a:rPr>
              <a:t>3. El incumplimiento de las obligaciones establecidas por esta ley que suponga la alteración de las condiciones que motivaron la inclusión de un bien en el Catálogo del Patrimonio Cultural de Galicia no supondrá, por sí mismo, la exclusión de este.</a:t>
            </a:r>
          </a:p>
          <a:p>
            <a:pPr algn="just"/>
            <a:r>
              <a:rPr lang="es-ES" sz="1600" dirty="0">
                <a:solidFill>
                  <a:schemeClr val="bg1"/>
                </a:solidFill>
              </a:rPr>
              <a:t>4. La suspensión o la anulación del planeamiento urbanístico no determinará por sí misma la exclusión del Catálogo del Patrimonio Cultural de Galicia de aquellos bienes incluidos en él conforme al artículo 30, salvo cuando la anulación se derive de una causa de nulidad relacionada con las determinaciones del planeamiento en materia de patrimonio cultural o del propio catálogo urbanístico. En estos casos, se requerirá también la tramitación del correspondiente procedimiento de exclusión descrito en este artículo.</a:t>
            </a:r>
          </a:p>
        </p:txBody>
      </p:sp>
    </p:spTree>
    <p:extLst>
      <p:ext uri="{BB962C8B-B14F-4D97-AF65-F5344CB8AC3E}">
        <p14:creationId xmlns:p14="http://schemas.microsoft.com/office/powerpoint/2010/main" val="12803757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extLst>
              <p:ext uri="{D42A27DB-BD31-4B8C-83A1-F6EECF244321}">
                <p14:modId xmlns:p14="http://schemas.microsoft.com/office/powerpoint/2010/main" val="2360267853"/>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93532560"/>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548680"/>
            <a:ext cx="9144000" cy="4524315"/>
          </a:xfrm>
          <a:prstGeom prst="rect">
            <a:avLst/>
          </a:prstGeom>
          <a:noFill/>
        </p:spPr>
        <p:txBody>
          <a:bodyPr wrap="square" rtlCol="0">
            <a:spAutoFit/>
          </a:bodyPr>
          <a:lstStyle/>
          <a:p>
            <a:pPr algn="just"/>
            <a:r>
              <a:rPr lang="es-ES" b="1" dirty="0" smtClean="0">
                <a:solidFill>
                  <a:schemeClr val="bg1"/>
                </a:solidFill>
              </a:rPr>
              <a:t>Artículo 14. Censo del Patrimonio Cultural.</a:t>
            </a:r>
          </a:p>
          <a:p>
            <a:pPr algn="just"/>
            <a:r>
              <a:rPr lang="es-ES" dirty="0" smtClean="0">
                <a:solidFill>
                  <a:schemeClr val="bg1"/>
                </a:solidFill>
              </a:rPr>
              <a:t>1. Los bienes y manifestaciones inmateriales del patrimonio cultural de Galicia, en tanto no hayan sido declarados de interés cultural o catalogados, se incluirán en el Censo del Patrimonio Cultural para su documentación, estudio, investigación y difusión de sus valores.</a:t>
            </a:r>
          </a:p>
          <a:p>
            <a:pPr algn="just"/>
            <a:r>
              <a:rPr lang="es-ES" dirty="0" smtClean="0">
                <a:solidFill>
                  <a:schemeClr val="bg1"/>
                </a:solidFill>
              </a:rPr>
              <a:t>2. Los bienes se incorporarán al Censo del Patrimonio Cultural por resolución de la dirección general competente en materia de patrimonio cultural. El Censo será objeto de continua actualización y sus incorporaciones serán anunciadas en el «Diario Oficial de Galicia» y difundidas por medio de las tecnologías de la información y la comunicación.</a:t>
            </a:r>
          </a:p>
          <a:p>
            <a:pPr algn="just"/>
            <a:r>
              <a:rPr lang="es-ES" dirty="0" smtClean="0">
                <a:solidFill>
                  <a:schemeClr val="bg1"/>
                </a:solidFill>
              </a:rPr>
              <a:t>3. </a:t>
            </a:r>
            <a:r>
              <a:rPr lang="es-ES" b="1" dirty="0" smtClean="0">
                <a:solidFill>
                  <a:schemeClr val="bg1"/>
                </a:solidFill>
              </a:rPr>
              <a:t>La inclusión de un bien en el Censo del Patrimonio Cultural no determinará la necesidad de autorización administrativa previa para las intervenciones sobre dicho bien.</a:t>
            </a:r>
            <a:r>
              <a:rPr lang="es-ES" dirty="0" smtClean="0">
                <a:solidFill>
                  <a:schemeClr val="bg1"/>
                </a:solidFill>
              </a:rPr>
              <a:t> El Censo servirá como elemento de referencia para la emisión de los informes que sean competencia de la consejería competente en materia de patrimonio cultural. </a:t>
            </a:r>
            <a:r>
              <a:rPr lang="es-ES" b="1" dirty="0" smtClean="0">
                <a:solidFill>
                  <a:schemeClr val="bg1"/>
                </a:solidFill>
              </a:rPr>
              <a:t>Asimismo, servirá como instrumento complementario para los responsables de la gestión sostenible de los recursos culturales, la ordenación del territorio y el desarrollo económico.</a:t>
            </a:r>
          </a:p>
          <a:p>
            <a:pPr algn="just"/>
            <a:endParaRPr lang="es-ES" dirty="0">
              <a:solidFill>
                <a:schemeClr val="bg1"/>
              </a:solidFill>
            </a:endParaRPr>
          </a:p>
          <a:p>
            <a:pPr algn="just"/>
            <a:r>
              <a:rPr lang="es-ES" dirty="0" smtClean="0">
                <a:solidFill>
                  <a:schemeClr val="bg1"/>
                </a:solidFill>
              </a:rPr>
              <a:t>Relación clara con el artículo 35 y la Disposición  Adicional Segunda (2y 3)</a:t>
            </a:r>
          </a:p>
        </p:txBody>
      </p:sp>
    </p:spTree>
    <p:extLst>
      <p:ext uri="{BB962C8B-B14F-4D97-AF65-F5344CB8AC3E}">
        <p14:creationId xmlns:p14="http://schemas.microsoft.com/office/powerpoint/2010/main" val="3730112580"/>
      </p:ext>
    </p:extLst>
  </p:cSld>
  <p:clrMapOvr>
    <a:masterClrMapping/>
  </p:clrMapOvr>
  <p:transition spd="slow">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0" y="404664"/>
            <a:ext cx="8964488" cy="5863144"/>
          </a:xfrm>
          <a:prstGeom prst="rect">
            <a:avLst/>
          </a:prstGeom>
          <a:noFill/>
        </p:spPr>
        <p:txBody>
          <a:bodyPr wrap="square" rtlCol="0">
            <a:spAutoFit/>
          </a:bodyPr>
          <a:lstStyle/>
          <a:p>
            <a:pPr algn="just"/>
            <a:r>
              <a:rPr lang="es-ES" sz="1500" dirty="0" smtClean="0">
                <a:solidFill>
                  <a:schemeClr val="bg1"/>
                </a:solidFill>
              </a:rPr>
              <a:t>Artículo 12. Entorno de protección.</a:t>
            </a:r>
          </a:p>
          <a:p>
            <a:pPr algn="just"/>
            <a:r>
              <a:rPr lang="es-ES" sz="1500" dirty="0" smtClean="0">
                <a:solidFill>
                  <a:schemeClr val="bg1"/>
                </a:solidFill>
              </a:rPr>
              <a:t>1. </a:t>
            </a:r>
            <a:r>
              <a:rPr lang="es-ES" sz="1500" u="sng" dirty="0" smtClean="0">
                <a:solidFill>
                  <a:schemeClr val="bg1"/>
                </a:solidFill>
              </a:rPr>
              <a:t>Los monumentos, las zonas arqueológicas y las vías culturales declarados de interés cultural o catalogados </a:t>
            </a:r>
            <a:r>
              <a:rPr lang="es-ES" sz="1500" dirty="0" smtClean="0">
                <a:solidFill>
                  <a:schemeClr val="bg1"/>
                </a:solidFill>
              </a:rPr>
              <a:t>contarán con un entorno de protección. Asimismo, cuando sea necesario según sus características, podrá establecerse un entorno de protección para las demás categorías de bienes.</a:t>
            </a:r>
          </a:p>
          <a:p>
            <a:pPr algn="just"/>
            <a:r>
              <a:rPr lang="es-ES" sz="1500" dirty="0" smtClean="0">
                <a:solidFill>
                  <a:schemeClr val="bg1"/>
                </a:solidFill>
              </a:rPr>
              <a:t>2. El entorno de protección de los bienes inmuebles de interés cultural y catalogados podrá estar constituido por </a:t>
            </a:r>
            <a:r>
              <a:rPr lang="es-ES" sz="1500" u="sng" dirty="0" smtClean="0">
                <a:solidFill>
                  <a:schemeClr val="bg1"/>
                </a:solidFill>
              </a:rPr>
              <a:t>los espacios y construcciones próximas cuya alteración incida en la percepción y comprensión de los valores culturales de los bienes en su contexto o pueda afectar a su integridad, apreciación o estudio. </a:t>
            </a:r>
            <a:r>
              <a:rPr lang="es-ES" sz="1500" dirty="0" smtClean="0">
                <a:solidFill>
                  <a:schemeClr val="bg1"/>
                </a:solidFill>
              </a:rPr>
              <a:t>En la declaración de bien de interés cultural o en la catalogación del bien se establecerán las limitaciones de uso y los condicionantes necesarios para la salvaguarda de dicho entorno de protección, sin que esto suponga su calificación como bien declarado o catalogado.</a:t>
            </a:r>
          </a:p>
          <a:p>
            <a:pPr algn="just"/>
            <a:r>
              <a:rPr lang="es-ES" sz="1500" dirty="0" smtClean="0">
                <a:solidFill>
                  <a:schemeClr val="bg1"/>
                </a:solidFill>
              </a:rPr>
              <a:t>3. Reglamentariamente se podrán fijar los criterios para la delimitación de los entornos de protección mínimos.</a:t>
            </a:r>
          </a:p>
          <a:p>
            <a:pPr algn="just"/>
            <a:r>
              <a:rPr lang="es-ES" sz="1500" dirty="0" smtClean="0">
                <a:solidFill>
                  <a:schemeClr val="bg1"/>
                </a:solidFill>
              </a:rPr>
              <a:t>Artículo 13. Zona de amortiguamiento.</a:t>
            </a:r>
          </a:p>
          <a:p>
            <a:pPr algn="just"/>
            <a:r>
              <a:rPr lang="es-ES" sz="1500" dirty="0" smtClean="0">
                <a:solidFill>
                  <a:schemeClr val="bg1"/>
                </a:solidFill>
              </a:rPr>
              <a:t>1. </a:t>
            </a:r>
            <a:r>
              <a:rPr lang="es-ES" sz="1500" u="sng" dirty="0" smtClean="0">
                <a:solidFill>
                  <a:schemeClr val="bg1"/>
                </a:solidFill>
              </a:rPr>
              <a:t>Podrá delimitarse un área alrededor de los bienes inmuebles declarados de interés cultural o catalogados y, en su caso, de sus correspondientes entornos de protección, denominada zona de amortiguamiento,</a:t>
            </a:r>
            <a:r>
              <a:rPr lang="es-ES" sz="1500" dirty="0" smtClean="0">
                <a:solidFill>
                  <a:schemeClr val="bg1"/>
                </a:solidFill>
              </a:rPr>
              <a:t> con el objeto de reforzar su protección y sus condiciones de implantación en el territorio. La declaración de interés cultural o la catalogación del bien determinará el régimen de limitaciones o condicionantes en dicha zona de amortiguamiento, sin que esto suponga su calificación como bien declarado o catalogado.</a:t>
            </a:r>
          </a:p>
          <a:p>
            <a:pPr algn="just"/>
            <a:r>
              <a:rPr lang="es-ES" sz="1500" dirty="0" smtClean="0">
                <a:solidFill>
                  <a:schemeClr val="bg1"/>
                </a:solidFill>
              </a:rPr>
              <a:t>2. Para delimitar la zona de amortiguamiento se tendrán en cuenta las condiciones de visibilidad y perspectiva del bien, así como otros aspectos o atributos que sean funcionalmente significativos para la protección de los valores culturales de los bienes en relación con el territorio.</a:t>
            </a:r>
          </a:p>
          <a:p>
            <a:pPr algn="just"/>
            <a:r>
              <a:rPr lang="es-ES" sz="1500" dirty="0" smtClean="0">
                <a:solidFill>
                  <a:schemeClr val="bg1"/>
                </a:solidFill>
              </a:rPr>
              <a:t>3. En caso de que se delimite una zona de amortiguamiento deberá determinarse de forma explícita para cada bien, concretando las actividades, dotaciones, instalaciones o infraestructuras que, por su potencial afección a sus valores culturales, requieran la autorización previa para su ejecución de la consejería competente en materia de patrimonio cultural.</a:t>
            </a:r>
          </a:p>
          <a:p>
            <a:pPr algn="just"/>
            <a:r>
              <a:rPr lang="es-ES" sz="1500" dirty="0" smtClean="0">
                <a:solidFill>
                  <a:schemeClr val="bg1"/>
                </a:solidFill>
              </a:rPr>
              <a:t>4. Reglamentariamente se podrán fijar los criterios para la delimitación de las zonas de amortiguamiento.</a:t>
            </a:r>
            <a:endParaRPr lang="es-ES" sz="1500" dirty="0">
              <a:solidFill>
                <a:schemeClr val="bg1"/>
              </a:solidFill>
            </a:endParaRPr>
          </a:p>
        </p:txBody>
      </p:sp>
    </p:spTree>
    <p:extLst>
      <p:ext uri="{BB962C8B-B14F-4D97-AF65-F5344CB8AC3E}">
        <p14:creationId xmlns:p14="http://schemas.microsoft.com/office/powerpoint/2010/main" val="1053229717"/>
      </p:ext>
    </p:extLst>
  </p:cSld>
  <p:clrMapOvr>
    <a:masterClrMapping/>
  </p:clrMapOvr>
  <p:transition spd="slow">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Resultado de imagen de SAN ESTEVO DE RIBAS DE SIL BIC HOTEL">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8720"/>
            <a:ext cx="9144000" cy="5949280"/>
          </a:xfrm>
          <a:prstGeom prst="rect">
            <a:avLst/>
          </a:prstGeom>
          <a:noFill/>
          <a:extLst>
            <a:ext uri="{909E8E84-426E-40DD-AFC4-6F175D3DCCD1}">
              <a14:hiddenFill xmlns:a14="http://schemas.microsoft.com/office/drawing/2010/main">
                <a:solidFill>
                  <a:srgbClr val="FFFFFF"/>
                </a:solidFill>
              </a14:hiddenFill>
            </a:ext>
          </a:extLst>
        </p:spPr>
      </p:pic>
      <p:sp>
        <p:nvSpPr>
          <p:cNvPr id="4" name="3 CuadroTexto"/>
          <p:cNvSpPr txBox="1"/>
          <p:nvPr/>
        </p:nvSpPr>
        <p:spPr>
          <a:xfrm>
            <a:off x="395536" y="161078"/>
            <a:ext cx="7992888"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LAS ESTANCIAS </a:t>
            </a:r>
            <a:endParaRPr lang="es-ES" dirty="0"/>
          </a:p>
        </p:txBody>
      </p:sp>
      <p:sp>
        <p:nvSpPr>
          <p:cNvPr id="2" name="1 CuadroTexto"/>
          <p:cNvSpPr txBox="1"/>
          <p:nvPr/>
        </p:nvSpPr>
        <p:spPr>
          <a:xfrm>
            <a:off x="5148064" y="5877272"/>
            <a:ext cx="3672408" cy="369332"/>
          </a:xfrm>
          <a:prstGeom prst="rect">
            <a:avLst/>
          </a:prstGeom>
          <a:noFill/>
        </p:spPr>
        <p:txBody>
          <a:bodyPr wrap="square" rtlCol="0">
            <a:spAutoFit/>
          </a:bodyPr>
          <a:lstStyle/>
          <a:p>
            <a:r>
              <a:rPr lang="es-ES" dirty="0" smtClean="0"/>
              <a:t>Santo Estebo de Ribas de Sil</a:t>
            </a:r>
            <a:endParaRPr lang="es-ES" dirty="0"/>
          </a:p>
        </p:txBody>
      </p:sp>
    </p:spTree>
    <p:extLst>
      <p:ext uri="{BB962C8B-B14F-4D97-AF65-F5344CB8AC3E}">
        <p14:creationId xmlns:p14="http://schemas.microsoft.com/office/powerpoint/2010/main" val="3001832231"/>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95536" y="161078"/>
            <a:ext cx="7992888"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a:t>Régimen de protección y conservación del patrimonio cultural de Galicia</a:t>
            </a:r>
          </a:p>
        </p:txBody>
      </p:sp>
      <p:sp>
        <p:nvSpPr>
          <p:cNvPr id="5" name="4 CuadroTexto"/>
          <p:cNvSpPr txBox="1"/>
          <p:nvPr/>
        </p:nvSpPr>
        <p:spPr>
          <a:xfrm>
            <a:off x="0" y="764704"/>
            <a:ext cx="9144000" cy="5909310"/>
          </a:xfrm>
          <a:prstGeom prst="rect">
            <a:avLst/>
          </a:prstGeom>
          <a:noFill/>
        </p:spPr>
        <p:txBody>
          <a:bodyPr wrap="square" rtlCol="0">
            <a:spAutoFit/>
          </a:bodyPr>
          <a:lstStyle/>
          <a:p>
            <a:pPr algn="just"/>
            <a:r>
              <a:rPr lang="es-ES" sz="1400" dirty="0">
                <a:solidFill>
                  <a:schemeClr val="bg1"/>
                </a:solidFill>
              </a:rPr>
              <a:t>Artículo 34. Planes, programas y proyectos con incidencia sobre el territorio.</a:t>
            </a:r>
          </a:p>
          <a:p>
            <a:pPr algn="just"/>
            <a:r>
              <a:rPr lang="es-ES" sz="1400" dirty="0">
                <a:solidFill>
                  <a:schemeClr val="bg1"/>
                </a:solidFill>
              </a:rPr>
              <a:t>1</a:t>
            </a:r>
            <a:r>
              <a:rPr lang="es-ES" sz="1400" b="1" u="sng" dirty="0">
                <a:solidFill>
                  <a:schemeClr val="bg1"/>
                </a:solidFill>
              </a:rPr>
              <a:t>. Todos los planes, programas y proyectos relativos a ámbitos como el paisaje, el desarrollo rural o las infraestructuras o cualquier otro que pueda suponer una afección al patrimonio cultural de Galicia por su incidencia sobre el territorio, deberán ser sometidos al informe de la consejería competente en materia de patrimonio cultural, que establecerá las medidas protectoras, correctoras y compensatorias que considere necesarias para la salvaguarda del patrimonio cultural afectado, sin perjuicio de sus competencias para la posterior autorización de las intervenciones qu</a:t>
            </a:r>
            <a:r>
              <a:rPr lang="es-ES" sz="1400" dirty="0">
                <a:solidFill>
                  <a:schemeClr val="bg1"/>
                </a:solidFill>
              </a:rPr>
              <a:t>e pudieren derivarse de los documentos en trámite.</a:t>
            </a:r>
          </a:p>
          <a:p>
            <a:pPr algn="just"/>
            <a:r>
              <a:rPr lang="es-ES" sz="1400" dirty="0">
                <a:solidFill>
                  <a:schemeClr val="bg1"/>
                </a:solidFill>
              </a:rPr>
              <a:t>En el caso de planes, programas o proyectos sometidos a un procedimiento de evaluación ambiental, el organismo competente para su tramitación solicitará el informe preceptivo de la consejería competente en materia de patrimonio cultural según lo establecido en la normativa reguladora de dichos procedimientos de evaluación ambiental.</a:t>
            </a:r>
          </a:p>
          <a:p>
            <a:pPr algn="just"/>
            <a:r>
              <a:rPr lang="es-ES" sz="1400" dirty="0">
                <a:solidFill>
                  <a:schemeClr val="bg1"/>
                </a:solidFill>
              </a:rPr>
              <a:t>Las condiciones y conclusiones de este informe se incluirán en los resultados del informe ambiental que corresponda.</a:t>
            </a:r>
          </a:p>
          <a:p>
            <a:pPr algn="just"/>
            <a:r>
              <a:rPr lang="es-ES" sz="1400" dirty="0">
                <a:solidFill>
                  <a:schemeClr val="bg1"/>
                </a:solidFill>
              </a:rPr>
              <a:t>2</a:t>
            </a:r>
            <a:r>
              <a:rPr lang="es-ES" sz="1400" b="1" u="sng" dirty="0">
                <a:solidFill>
                  <a:schemeClr val="bg1"/>
                </a:solidFill>
              </a:rPr>
              <a:t>. Los instrumentos de ordenación del territorio y de planeamiento urbanístico serán sometidos al informe preceptivo y vinculante de la consejería competente en materia de patrimonio cultural.</a:t>
            </a:r>
          </a:p>
          <a:p>
            <a:pPr algn="just"/>
            <a:r>
              <a:rPr lang="es-ES" sz="1400" dirty="0">
                <a:solidFill>
                  <a:schemeClr val="bg1"/>
                </a:solidFill>
              </a:rPr>
              <a:t>Los documentos que se elaboren deberán contemplar las medidas necesarias para la salvaguarda de los bienes culturales existentes y la incorporación integrada a sus previsiones y, tras aprobarse inicialmente, serán remitidos para su informe, que </a:t>
            </a:r>
            <a:r>
              <a:rPr lang="es-ES" sz="1400" b="1" u="sng" dirty="0">
                <a:solidFill>
                  <a:schemeClr val="bg1"/>
                </a:solidFill>
              </a:rPr>
              <a:t>será emitido en el plazo de tres meses. Tras transcurrir dicho plazo desde la fecha de entrada de la solicitud de informe en el órgano competente para su emisión, se entenderá que este es favorable.</a:t>
            </a:r>
          </a:p>
          <a:p>
            <a:pPr algn="just"/>
            <a:r>
              <a:rPr lang="es-ES" sz="1400" dirty="0">
                <a:solidFill>
                  <a:schemeClr val="bg1"/>
                </a:solidFill>
              </a:rPr>
              <a:t>3. No será preceptivo el informe de la consejería competente en materia de patrimonio cultural en el caso de los instrumentos de planeamiento urbanístico de desarrollo parcial de ámbitos limitados en los que la administración local respectiva certifique la constancia de la inexistencia de bienes integrantes del patrimonio cultural de Galicia basada en informes previos, con una antigüedad inferior a cinco años, de la consejería competente en materia de patrimonio cultural relativos a otros planes, programas y proyectos que afecten a la totalidad del ámbito que se pretende ordenar e incluyan un estudio completo del patrimonio cultural.</a:t>
            </a:r>
          </a:p>
          <a:p>
            <a:pPr algn="just"/>
            <a:r>
              <a:rPr lang="es-ES" sz="1400" dirty="0">
                <a:solidFill>
                  <a:schemeClr val="bg1"/>
                </a:solidFill>
              </a:rPr>
              <a:t>La administración local respectiva comunicará la certificación emitida a la consejería competente en materia de patrimonio cultural.</a:t>
            </a:r>
          </a:p>
          <a:p>
            <a:pPr algn="just"/>
            <a:r>
              <a:rPr lang="es-ES" sz="1400" dirty="0">
                <a:solidFill>
                  <a:schemeClr val="bg1"/>
                </a:solidFill>
              </a:rPr>
              <a:t>4. Los procedimientos descritos en este artículo serán de aplicación también en el caso de revisiones o modificaciones de los planes, programas o proyectos.</a:t>
            </a:r>
          </a:p>
        </p:txBody>
      </p:sp>
    </p:spTree>
    <p:extLst>
      <p:ext uri="{BB962C8B-B14F-4D97-AF65-F5344CB8AC3E}">
        <p14:creationId xmlns:p14="http://schemas.microsoft.com/office/powerpoint/2010/main" val="1435892294"/>
      </p:ext>
    </p:extLst>
  </p:cSld>
  <p:clrMapOvr>
    <a:masterClrMapping/>
  </p:clrMapOvr>
  <p:transition spd="slow">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0"/>
            <a:ext cx="9144000" cy="6494085"/>
          </a:xfrm>
          <a:prstGeom prst="rect">
            <a:avLst/>
          </a:prstGeom>
          <a:noFill/>
        </p:spPr>
        <p:txBody>
          <a:bodyPr wrap="square" rtlCol="0">
            <a:spAutoFit/>
          </a:bodyPr>
          <a:lstStyle/>
          <a:p>
            <a:pPr algn="just"/>
            <a:r>
              <a:rPr lang="es-ES" sz="1600" dirty="0">
                <a:solidFill>
                  <a:schemeClr val="bg1"/>
                </a:solidFill>
              </a:rPr>
              <a:t>Artículo 35. Protección del patrimonio cultural en el planeamiento urbanístico.</a:t>
            </a:r>
          </a:p>
          <a:p>
            <a:pPr algn="just"/>
            <a:r>
              <a:rPr lang="es-ES" sz="1600" dirty="0">
                <a:solidFill>
                  <a:schemeClr val="bg1"/>
                </a:solidFill>
              </a:rPr>
              <a:t>1. </a:t>
            </a:r>
            <a:r>
              <a:rPr lang="es-ES" sz="1600" u="sng" dirty="0">
                <a:solidFill>
                  <a:schemeClr val="bg1"/>
                </a:solidFill>
              </a:rPr>
              <a:t>Los instrumentos de planeamiento urbanístico incluirán necesariamente en su catálogo todos los bienes inmuebles del patrimonio cultural, tanto los inscritos en el Registro de Bienes de Interés Cultural de Galicia como en el Catálogo del Patrimonio Cultural de Galicia situados en el ámbito territorial que desarrollen, en el momento de la aprobación inicial de la figura de planeamiento, como aquellos que indique motivadamente la consejería competente en materia de patrimonio cultural o la entidad local correspondiente, estén o no incorporados en el censo.</a:t>
            </a:r>
          </a:p>
          <a:p>
            <a:pPr algn="just"/>
            <a:r>
              <a:rPr lang="es-ES" sz="1600" dirty="0">
                <a:solidFill>
                  <a:schemeClr val="bg1"/>
                </a:solidFill>
              </a:rPr>
              <a:t>2. La normativa y la propuesta de ordenación prevista en los instrumentos de planeamiento urbanístico garantizarán la salvaguarda de los valores culturales de los bienes del patrimonio cultural, su integración con las previsiones establecidas en sus delimitaciones, entornos de protección y zonas de amortiguamiento, en su caso, así como su función en el cumplimiento de los objetivos de desarrollo sostenible, y el respeto a la toponimia oficialmente aprobada.</a:t>
            </a:r>
          </a:p>
          <a:p>
            <a:pPr algn="just"/>
            <a:r>
              <a:rPr lang="es-ES" sz="1600" dirty="0">
                <a:solidFill>
                  <a:schemeClr val="bg1"/>
                </a:solidFill>
              </a:rPr>
              <a:t>3. El planeamiento urbanístico establecerá un régimen específico que garantice la protección de los valores culturales de los bienes inmuebles incluidos en su catálogo, con una información detallada y unas ordenanzas específicas que regulen las actividades y las intervenciones compatibles con dichos valores culturales. Sin perjuicio de lo anterior, el planeamiento general podrá, por razones de oportunidad, establecer un ámbito para la remisión a un plan especial de protección o instrumento similar, lo que será preceptivo para el caso de los conjuntos históricos declarados de interés cultural.</a:t>
            </a:r>
          </a:p>
          <a:p>
            <a:pPr algn="just"/>
            <a:r>
              <a:rPr lang="es-ES" sz="1600" dirty="0">
                <a:solidFill>
                  <a:schemeClr val="bg1"/>
                </a:solidFill>
              </a:rPr>
              <a:t>4. Con el fin de facilitar la elaboración de los instrumentos de planeamiento urbanístico, la consejería competente en materia de patrimonio cultural podrá elaborar recomendaciones y directrices específicas que incluyan los criterios para el desarrollo de una protección efectiva del patrimonio cultural de Galicia a través del planeamiento urbanístico, en el ámbito de las competencias en materia de patrimonio cultural de la Comunidad Autónoma.</a:t>
            </a:r>
          </a:p>
          <a:p>
            <a:pPr algn="just"/>
            <a:r>
              <a:rPr lang="es-ES" sz="1600" dirty="0">
                <a:solidFill>
                  <a:schemeClr val="bg1"/>
                </a:solidFill>
              </a:rPr>
              <a:t>5. La declaración de interés cultural o la catalogación de cualquier bien inmueble obligará a los ayuntamientos en cuyo territorio se localiza a incorporarlo a su planeamiento urbanístico general y a establecer las determinaciones específicas para su régimen de protección y conservación.</a:t>
            </a:r>
          </a:p>
        </p:txBody>
      </p:sp>
    </p:spTree>
    <p:extLst>
      <p:ext uri="{BB962C8B-B14F-4D97-AF65-F5344CB8AC3E}">
        <p14:creationId xmlns:p14="http://schemas.microsoft.com/office/powerpoint/2010/main" val="656940364"/>
      </p:ext>
    </p:extLst>
  </p:cSld>
  <p:clrMapOvr>
    <a:masterClrMapping/>
  </p:clrMapOvr>
  <p:transition spd="slow">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0"/>
            <a:ext cx="9144000" cy="6986528"/>
          </a:xfrm>
          <a:prstGeom prst="rect">
            <a:avLst/>
          </a:prstGeom>
          <a:noFill/>
        </p:spPr>
        <p:txBody>
          <a:bodyPr wrap="square" rtlCol="0">
            <a:spAutoFit/>
          </a:bodyPr>
          <a:lstStyle/>
          <a:p>
            <a:pPr algn="just"/>
            <a:r>
              <a:rPr lang="es-ES" sz="1400" dirty="0" smtClean="0">
                <a:solidFill>
                  <a:schemeClr val="bg1"/>
                </a:solidFill>
              </a:rPr>
              <a:t>Disposición </a:t>
            </a:r>
            <a:r>
              <a:rPr lang="es-ES" sz="1400" dirty="0">
                <a:solidFill>
                  <a:schemeClr val="bg1"/>
                </a:solidFill>
              </a:rPr>
              <a:t>transitoria cuarta. Planeamiento municipal.</a:t>
            </a:r>
          </a:p>
          <a:p>
            <a:pPr algn="just"/>
            <a:endParaRPr lang="es-ES" sz="1400" dirty="0">
              <a:solidFill>
                <a:schemeClr val="bg1"/>
              </a:solidFill>
            </a:endParaRPr>
          </a:p>
          <a:p>
            <a:pPr algn="just"/>
            <a:r>
              <a:rPr lang="es-ES" sz="1400" dirty="0">
                <a:solidFill>
                  <a:schemeClr val="bg1"/>
                </a:solidFill>
              </a:rPr>
              <a:t>1. El planeamiento urbanístico vigente en la actualidad deberá adaptarse a lo dispuesto en la presente ley cuando se proceda a una revisión del planeamiento.</a:t>
            </a:r>
          </a:p>
          <a:p>
            <a:pPr algn="just"/>
            <a:endParaRPr lang="es-ES" sz="1400" dirty="0">
              <a:solidFill>
                <a:schemeClr val="bg1"/>
              </a:solidFill>
            </a:endParaRPr>
          </a:p>
          <a:p>
            <a:pPr algn="just"/>
            <a:r>
              <a:rPr lang="es-ES" sz="1400" dirty="0">
                <a:solidFill>
                  <a:schemeClr val="bg1"/>
                </a:solidFill>
              </a:rPr>
              <a:t>Asimismo, procederá la adaptación cuando concurran circunstancias objetivas en el ayuntamiento afectado que lo aconsejen, tales como la declaración de interés cultural en el término municipal cuando resulte contradictoria con el planeamiento, la aprobación de un instrumento de ordenación territorial de ámbito territorial superior con incidencia en el patrimonio o la aprobación de una declaración de carácter supranacional, y así lo determine la persona titular de la consejería competente en materia de patrimonio cultural.</a:t>
            </a:r>
          </a:p>
          <a:p>
            <a:pPr algn="just"/>
            <a:endParaRPr lang="es-ES" sz="1400" dirty="0">
              <a:solidFill>
                <a:schemeClr val="bg1"/>
              </a:solidFill>
            </a:endParaRPr>
          </a:p>
          <a:p>
            <a:pPr algn="just"/>
            <a:r>
              <a:rPr lang="es-ES" sz="1400" dirty="0">
                <a:solidFill>
                  <a:schemeClr val="bg1"/>
                </a:solidFill>
              </a:rPr>
              <a:t>2. El planeamiento aprobado inicialmente y que se esté tramitando podrá, durante el plazo máximo de seis meses desde la entrada en vigor de esta ley, continuar su tramitación hasta su aprobación definitiva conforme a lo dispuesto en la Ley 9/2002, de 30 de diciembre.</a:t>
            </a:r>
          </a:p>
          <a:p>
            <a:pPr algn="just"/>
            <a:endParaRPr lang="es-ES" sz="1400" dirty="0">
              <a:solidFill>
                <a:schemeClr val="bg1"/>
              </a:solidFill>
            </a:endParaRPr>
          </a:p>
          <a:p>
            <a:pPr algn="just"/>
            <a:r>
              <a:rPr lang="es-ES" sz="1400" dirty="0">
                <a:solidFill>
                  <a:schemeClr val="bg1"/>
                </a:solidFill>
              </a:rPr>
              <a:t>La simple adaptación del contenido del plan en tramitación </a:t>
            </a:r>
            <a:r>
              <a:rPr lang="es-ES" sz="1400" dirty="0" smtClean="0">
                <a:solidFill>
                  <a:schemeClr val="bg1"/>
                </a:solidFill>
              </a:rPr>
              <a:t>a las disposiciones establecidas en esta ley no implicará, por sí sola, la necesidad de someterlo a nueva información pública, salvo cuando se pretendan introducir otras modificaciones que alteren sustancialmente la ordenación proyectada y no sean consecuencia de la adaptación.</a:t>
            </a:r>
          </a:p>
          <a:p>
            <a:pPr algn="just"/>
            <a:r>
              <a:rPr lang="es-ES" sz="1400" dirty="0" smtClean="0">
                <a:solidFill>
                  <a:schemeClr val="bg1"/>
                </a:solidFill>
              </a:rPr>
              <a:t>3. Sin perjuicio de lo señalado en los apartados anteriores, los planeamientos urbanísticos adaptados a la Ley 9/2002, de 30 de diciembre, se consideran adaptados a esta ley, pero las intervenciones autorizadas en función del nivel de protección de los bienes serán las del artículo 42.</a:t>
            </a:r>
          </a:p>
          <a:p>
            <a:pPr algn="just"/>
            <a:r>
              <a:rPr lang="es-ES" sz="1400" dirty="0" smtClean="0">
                <a:solidFill>
                  <a:schemeClr val="bg1"/>
                </a:solidFill>
              </a:rPr>
              <a:t>A los efectos de la habilitación conferida a los ayuntamientos en el artículo 65 de esta ley, en el supuesto de la existencia de discrepancias entre estos planeamientos urbanísticos y las previsiones de los artículos 41 y 42 de esta ley, en el propio convenio de colaboración que se firme para hacer efectiva y concretar la habilitación se establecerá la tabla de equivalencias respecto a los niveles de protección de los bienes.</a:t>
            </a:r>
          </a:p>
          <a:p>
            <a:pPr algn="just"/>
            <a:endParaRPr lang="es-ES" sz="1400" b="1" dirty="0" smtClean="0">
              <a:solidFill>
                <a:schemeClr val="bg1"/>
              </a:solidFill>
            </a:endParaRPr>
          </a:p>
          <a:p>
            <a:pPr algn="just"/>
            <a:r>
              <a:rPr lang="es-ES" sz="1400" dirty="0" smtClean="0">
                <a:solidFill>
                  <a:schemeClr val="bg1"/>
                </a:solidFill>
              </a:rPr>
              <a:t>Disposición transitoria quinta. Planes especiales de protección aprobados.</a:t>
            </a:r>
          </a:p>
          <a:p>
            <a:pPr algn="just"/>
            <a:r>
              <a:rPr lang="es-ES" sz="1400" dirty="0" smtClean="0">
                <a:solidFill>
                  <a:schemeClr val="bg1"/>
                </a:solidFill>
              </a:rPr>
              <a:t>Los ayuntamientos que a la entrada en vigor de esta ley cuenten con un plan especial de protección anterior a la entrada en vigor de la Ley 8/1995, de 30 de octubre, del patrimonio cultural de Galicia, relativo a un conjunto histórico y al amparo de este ejerzan las competencias de autorización previstas en la legislación anterior, seguirán ejerciéndolas durante un plazo de dos años desde la entrada en vigor de esta ley, durante el cual deberán de proceder a su adaptación a esta ley, para poder ejercer las competencias previstas en el artículo 58.</a:t>
            </a:r>
            <a:endParaRPr lang="es-ES" sz="1400" dirty="0">
              <a:solidFill>
                <a:schemeClr val="bg1"/>
              </a:solidFill>
            </a:endParaRPr>
          </a:p>
        </p:txBody>
      </p:sp>
    </p:spTree>
    <p:extLst>
      <p:ext uri="{BB962C8B-B14F-4D97-AF65-F5344CB8AC3E}">
        <p14:creationId xmlns:p14="http://schemas.microsoft.com/office/powerpoint/2010/main" val="2400994355"/>
      </p:ext>
    </p:extLst>
  </p:cSld>
  <p:clrMapOvr>
    <a:masterClrMapping/>
  </p:clrMapOvr>
  <p:transition spd="slow">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95536" y="161078"/>
            <a:ext cx="7992888"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Y… ¿si se anula el planeamiento?</a:t>
            </a:r>
            <a:endParaRPr lang="es-ES" dirty="0"/>
          </a:p>
        </p:txBody>
      </p:sp>
      <p:sp>
        <p:nvSpPr>
          <p:cNvPr id="3" name="2 CuadroTexto"/>
          <p:cNvSpPr txBox="1"/>
          <p:nvPr/>
        </p:nvSpPr>
        <p:spPr>
          <a:xfrm>
            <a:off x="107504" y="692696"/>
            <a:ext cx="9036496" cy="5078313"/>
          </a:xfrm>
          <a:prstGeom prst="rect">
            <a:avLst/>
          </a:prstGeom>
          <a:noFill/>
        </p:spPr>
        <p:txBody>
          <a:bodyPr wrap="square" rtlCol="0">
            <a:spAutoFit/>
          </a:bodyPr>
          <a:lstStyle/>
          <a:p>
            <a:pPr algn="just"/>
            <a:r>
              <a:rPr lang="es-ES" i="1" dirty="0">
                <a:solidFill>
                  <a:schemeClr val="bg1"/>
                </a:solidFill>
              </a:rPr>
              <a:t>LEY 2/2017, de 8 de febrero, de medidas fiscales, administrativas y de ordenación</a:t>
            </a:r>
            <a:r>
              <a:rPr lang="es-ES" i="1" dirty="0" smtClean="0">
                <a:solidFill>
                  <a:schemeClr val="bg1"/>
                </a:solidFill>
              </a:rPr>
              <a:t>.</a:t>
            </a:r>
          </a:p>
          <a:p>
            <a:pPr algn="just"/>
            <a:endParaRPr lang="es-ES" i="1" dirty="0">
              <a:solidFill>
                <a:schemeClr val="bg1"/>
              </a:solidFill>
            </a:endParaRPr>
          </a:p>
          <a:p>
            <a:pPr algn="just"/>
            <a:r>
              <a:rPr lang="es-ES" dirty="0" smtClean="0">
                <a:solidFill>
                  <a:schemeClr val="bg1"/>
                </a:solidFill>
              </a:rPr>
              <a:t>Artículo </a:t>
            </a:r>
            <a:r>
              <a:rPr lang="es-ES" dirty="0">
                <a:solidFill>
                  <a:schemeClr val="bg1"/>
                </a:solidFill>
              </a:rPr>
              <a:t>86. </a:t>
            </a:r>
            <a:r>
              <a:rPr lang="es-ES" i="1" dirty="0">
                <a:solidFill>
                  <a:schemeClr val="bg1"/>
                </a:solidFill>
              </a:rPr>
              <a:t>Protección del patrimonio cultural</a:t>
            </a:r>
          </a:p>
          <a:p>
            <a:pPr algn="just"/>
            <a:endParaRPr lang="es-ES" i="1" dirty="0">
              <a:solidFill>
                <a:schemeClr val="bg1"/>
              </a:solidFill>
            </a:endParaRPr>
          </a:p>
          <a:p>
            <a:pPr algn="just"/>
            <a:r>
              <a:rPr lang="es-ES" dirty="0">
                <a:solidFill>
                  <a:schemeClr val="bg1"/>
                </a:solidFill>
              </a:rPr>
              <a:t>A los efectos de la protección del patrimonio cultural y de la aplicación de la Ley del </a:t>
            </a:r>
            <a:r>
              <a:rPr lang="es-ES" dirty="0" smtClean="0">
                <a:solidFill>
                  <a:schemeClr val="bg1"/>
                </a:solidFill>
              </a:rPr>
              <a:t>patrimonio cultural </a:t>
            </a:r>
            <a:r>
              <a:rPr lang="es-ES" dirty="0">
                <a:solidFill>
                  <a:schemeClr val="bg1"/>
                </a:solidFill>
              </a:rPr>
              <a:t>de Galicia, la simple declaración de nulidad del instrumento de </a:t>
            </a:r>
            <a:r>
              <a:rPr lang="es-ES" dirty="0" smtClean="0">
                <a:solidFill>
                  <a:schemeClr val="bg1"/>
                </a:solidFill>
              </a:rPr>
              <a:t>ordenación urbanístico </a:t>
            </a:r>
            <a:r>
              <a:rPr lang="es-ES" dirty="0">
                <a:solidFill>
                  <a:schemeClr val="bg1"/>
                </a:solidFill>
              </a:rPr>
              <a:t>no implicará la pérdida de la condición de bienes declarados de interés </a:t>
            </a:r>
            <a:r>
              <a:rPr lang="es-ES" dirty="0" smtClean="0">
                <a:solidFill>
                  <a:schemeClr val="bg1"/>
                </a:solidFill>
              </a:rPr>
              <a:t>cultural o </a:t>
            </a:r>
            <a:r>
              <a:rPr lang="es-ES" dirty="0">
                <a:solidFill>
                  <a:schemeClr val="bg1"/>
                </a:solidFill>
              </a:rPr>
              <a:t>de bienes catalogados de los bienes incluidos en el catálogo del instrumento de ordenación anulado, siendo de aplicación en todo caso el régimen derivado de la </a:t>
            </a:r>
            <a:r>
              <a:rPr lang="es-ES" dirty="0" smtClean="0">
                <a:solidFill>
                  <a:schemeClr val="bg1"/>
                </a:solidFill>
              </a:rPr>
              <a:t>legislación indicada.</a:t>
            </a:r>
          </a:p>
          <a:p>
            <a:pPr algn="just"/>
            <a:endParaRPr lang="es-ES" dirty="0">
              <a:solidFill>
                <a:schemeClr val="bg1"/>
              </a:solidFill>
            </a:endParaRPr>
          </a:p>
          <a:p>
            <a:pPr algn="just"/>
            <a:r>
              <a:rPr lang="es-ES" dirty="0" smtClean="0">
                <a:solidFill>
                  <a:schemeClr val="bg1"/>
                </a:solidFill>
              </a:rPr>
              <a:t>Artículo 31.4 Bienes catalogados</a:t>
            </a:r>
          </a:p>
          <a:p>
            <a:pPr algn="just"/>
            <a:r>
              <a:rPr lang="es-ES" dirty="0">
                <a:solidFill>
                  <a:schemeClr val="bg1"/>
                </a:solidFill>
              </a:rPr>
              <a:t>La suspensión o la anulación del planeamiento urbanístico no determinará por sí misma la exclusión del Catálogo del Patrimonio Cultural de Galicia de aquellos bienes incluidos en él conforme al artículo 30, salvo cuando la anulación se derive de una causa de nulidad relacionada con las determinaciones del planeamiento en materia de patrimonio cultural o del propio catálogo urbanístico. En estos casos, se requerirá también la tramitación del correspondiente procedimiento de exclusión descrito en este artículo.</a:t>
            </a:r>
          </a:p>
          <a:p>
            <a:pPr algn="just"/>
            <a:endParaRPr lang="es-ES" dirty="0">
              <a:solidFill>
                <a:schemeClr val="bg1"/>
              </a:solidFill>
            </a:endParaRPr>
          </a:p>
        </p:txBody>
      </p:sp>
    </p:spTree>
    <p:extLst>
      <p:ext uri="{BB962C8B-B14F-4D97-AF65-F5344CB8AC3E}">
        <p14:creationId xmlns:p14="http://schemas.microsoft.com/office/powerpoint/2010/main" val="1120916659"/>
      </p:ext>
    </p:extLst>
  </p:cSld>
  <p:clrMapOvr>
    <a:masterClrMapping/>
  </p:clrMapOvr>
  <p:transition spd="slow">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0"/>
            <a:ext cx="9144000" cy="6986528"/>
          </a:xfrm>
          <a:prstGeom prst="rect">
            <a:avLst/>
          </a:prstGeom>
          <a:noFill/>
        </p:spPr>
        <p:txBody>
          <a:bodyPr wrap="square" rtlCol="0">
            <a:spAutoFit/>
          </a:bodyPr>
          <a:lstStyle/>
          <a:p>
            <a:pPr algn="just"/>
            <a:r>
              <a:rPr lang="es-ES" sz="1400" dirty="0">
                <a:solidFill>
                  <a:schemeClr val="bg1"/>
                </a:solidFill>
              </a:rPr>
              <a:t>Artículo 38. Entornos de protección subsidiarios.</a:t>
            </a:r>
          </a:p>
          <a:p>
            <a:pPr algn="just"/>
            <a:r>
              <a:rPr lang="es-ES" sz="1400" dirty="0">
                <a:solidFill>
                  <a:schemeClr val="bg1"/>
                </a:solidFill>
              </a:rPr>
              <a:t>1. La declaración de interés cultural o la orden de inclusión en el Catálogo del Patrimonio Cultural de Galicia de un bien establecerá, en su caso, su entorno de protección y su zona de amortiguamiento de forma expresa y específica, en relación con la implantación concreta del bien en el territorio y sus relaciones ambientales.</a:t>
            </a:r>
          </a:p>
          <a:p>
            <a:pPr algn="just"/>
            <a:r>
              <a:rPr lang="es-ES" sz="1400" u="sng" dirty="0">
                <a:solidFill>
                  <a:schemeClr val="bg1"/>
                </a:solidFill>
              </a:rPr>
              <a:t>Se exceptúa de lo dispuesto en el párrafo anterior el caso de los bienes que se incorporen al Catálogo del Patrimonio Cultural de Galicia como consecuencia de su inclusión en los catálogos de los planeamientos urbanísticos, que, excepcionalmente, podrán establecer el entorno de protección del bien por remisión a las franjas genéricas que se establecen en el apartado siguiente con carácter subsidiario.</a:t>
            </a:r>
          </a:p>
          <a:p>
            <a:pPr algn="just"/>
            <a:r>
              <a:rPr lang="es-ES" sz="1400" dirty="0">
                <a:solidFill>
                  <a:schemeClr val="bg1"/>
                </a:solidFill>
              </a:rPr>
              <a:t>2. Para los monumentos, zonas arqueológicas y vías culturales declarados de interés cultural o catalogados, en los que no se haya establecido su entorno de protección de modo específico, los entornos de protección subsidiarios en los suelos rústicos, en los de núcleo rural histórico-tradicional o en los urbanizables estarán constituidos, de forma subsidiaria, por una franja con una anchura, medida desde el elemento o vestigio más exterior del bien que se protege, de:</a:t>
            </a:r>
          </a:p>
          <a:p>
            <a:pPr algn="just"/>
            <a:r>
              <a:rPr lang="es-ES" sz="1400" dirty="0">
                <a:solidFill>
                  <a:schemeClr val="bg1"/>
                </a:solidFill>
              </a:rPr>
              <a:t>a) 20 metros para los elementos singulares del patrimonio etnológico como hórreos, cruceiros y petos de ánimas, palomares, colmenares, </a:t>
            </a:r>
            <a:r>
              <a:rPr lang="es-ES" sz="1400" dirty="0" err="1">
                <a:solidFill>
                  <a:schemeClr val="bg1"/>
                </a:solidFill>
              </a:rPr>
              <a:t>pesqueiras</a:t>
            </a:r>
            <a:r>
              <a:rPr lang="es-ES" sz="1400" dirty="0">
                <a:solidFill>
                  <a:schemeClr val="bg1"/>
                </a:solidFill>
              </a:rPr>
              <a:t>, molinos, </a:t>
            </a:r>
            <a:r>
              <a:rPr lang="es-ES" sz="1400" dirty="0" err="1">
                <a:solidFill>
                  <a:schemeClr val="bg1"/>
                </a:solidFill>
              </a:rPr>
              <a:t>foxos</a:t>
            </a:r>
            <a:r>
              <a:rPr lang="es-ES" sz="1400" dirty="0">
                <a:solidFill>
                  <a:schemeClr val="bg1"/>
                </a:solidFill>
              </a:rPr>
              <a:t> de lobo o chozos.</a:t>
            </a:r>
          </a:p>
          <a:p>
            <a:pPr algn="just"/>
            <a:r>
              <a:rPr lang="es-ES" sz="1400" dirty="0">
                <a:solidFill>
                  <a:schemeClr val="bg1"/>
                </a:solidFill>
              </a:rPr>
              <a:t>b) 30 metros en el caso de vías culturales.</a:t>
            </a:r>
          </a:p>
          <a:p>
            <a:pPr algn="just"/>
            <a:r>
              <a:rPr lang="es-ES" sz="1400" dirty="0">
                <a:solidFill>
                  <a:schemeClr val="bg1"/>
                </a:solidFill>
              </a:rPr>
              <a:t>c) 50 metros cuando se trate de bienes integrantes de la arquitectura tradicional.</a:t>
            </a:r>
          </a:p>
          <a:p>
            <a:pPr algn="just"/>
            <a:r>
              <a:rPr lang="es-ES" sz="1400" dirty="0">
                <a:solidFill>
                  <a:schemeClr val="bg1"/>
                </a:solidFill>
              </a:rPr>
              <a:t>d) 100 metros cuando se trate de bienes integrantes del patrimonio arquitectónico, ya sea religioso, civil o militar, y del patrimonio industrial.</a:t>
            </a:r>
          </a:p>
          <a:p>
            <a:pPr algn="just"/>
            <a:r>
              <a:rPr lang="es-ES" sz="1400" dirty="0">
                <a:solidFill>
                  <a:schemeClr val="bg1"/>
                </a:solidFill>
              </a:rPr>
              <a:t>e) 200 metros en bienes integrantes del patrimonio arqueológico.</a:t>
            </a:r>
          </a:p>
          <a:p>
            <a:pPr algn="just"/>
            <a:r>
              <a:rPr lang="es-ES" sz="1400" dirty="0">
                <a:solidFill>
                  <a:schemeClr val="bg1"/>
                </a:solidFill>
              </a:rPr>
              <a:t>3. Los entornos de protección subsidiarios establecidos en el apartado anterior se reducirán en los suelos urbanos o de núcleo rural común hasta:</a:t>
            </a:r>
          </a:p>
          <a:p>
            <a:pPr algn="just"/>
            <a:r>
              <a:rPr lang="es-ES" sz="1400" dirty="0">
                <a:solidFill>
                  <a:schemeClr val="bg1"/>
                </a:solidFill>
              </a:rPr>
              <a:t>a) La propia parcela o el espacio público en el que se encuentre el bien hasta una distancia de 20 metros para bienes integrantes del patrimonio etnológico y de la arquitectura tradicional.</a:t>
            </a:r>
          </a:p>
          <a:p>
            <a:pPr algn="just"/>
            <a:r>
              <a:rPr lang="es-ES" sz="1400" dirty="0">
                <a:solidFill>
                  <a:schemeClr val="bg1"/>
                </a:solidFill>
              </a:rPr>
              <a:t>b) Las parcelas y edificaciones que constituyen los límites del trazado de las vías culturales.</a:t>
            </a:r>
          </a:p>
          <a:p>
            <a:pPr algn="just"/>
            <a:r>
              <a:rPr lang="es-ES" sz="1400" dirty="0">
                <a:solidFill>
                  <a:schemeClr val="bg1"/>
                </a:solidFill>
              </a:rPr>
              <a:t>c) Las parcelas, edificios y espacios públicos situados a una distancia inferior a 50 metros en el caso de bienes inmuebles declarados de interés cultural y a 20 metros en el caso de bienes catalogados.</a:t>
            </a:r>
          </a:p>
          <a:p>
            <a:pPr algn="just"/>
            <a:r>
              <a:rPr lang="es-ES" sz="1400" dirty="0">
                <a:solidFill>
                  <a:schemeClr val="bg1"/>
                </a:solidFill>
              </a:rPr>
              <a:t>d) Los solares y las parcelas contiguas a la propia del bien cultural y los espacios libres públicos o privados hasta una distancia de 50 metros cuando se trate de bienes integrantes del patrimonio arqueológico.</a:t>
            </a:r>
          </a:p>
          <a:p>
            <a:pPr algn="just"/>
            <a:r>
              <a:rPr lang="es-ES" sz="1400" dirty="0">
                <a:solidFill>
                  <a:schemeClr val="bg1"/>
                </a:solidFill>
              </a:rPr>
              <a:t>4. Los entornos de protección subsidiarios afectarán a las edificaciones y parcelas completas incluidas en la delimitación de las franjas recogidas en este artículo, así como a las fachadas que delimitan los espacios públicos indicados.</a:t>
            </a:r>
          </a:p>
          <a:p>
            <a:pPr algn="just"/>
            <a:r>
              <a:rPr lang="es-ES" sz="1400" dirty="0">
                <a:solidFill>
                  <a:schemeClr val="bg1"/>
                </a:solidFill>
              </a:rPr>
              <a:t>5. Cuando varios elementos singulares se articulen en un conjunto, el entorno de protección se trazará a partir de los elementos más exteriores del conjunto y abarcará su totalidad.</a:t>
            </a:r>
          </a:p>
        </p:txBody>
      </p:sp>
    </p:spTree>
    <p:extLst>
      <p:ext uri="{BB962C8B-B14F-4D97-AF65-F5344CB8AC3E}">
        <p14:creationId xmlns:p14="http://schemas.microsoft.com/office/powerpoint/2010/main" val="2296155461"/>
      </p:ext>
    </p:extLst>
  </p:cSld>
  <p:clrMapOvr>
    <a:masterClrMapping/>
  </p:clrMapOvr>
  <p:transition spd="slow">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395536" y="161078"/>
            <a:ext cx="864096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a:t>Régimen jurídico de las intervenciones en los bienes de interés cultural y catalogados</a:t>
            </a:r>
          </a:p>
        </p:txBody>
      </p:sp>
      <p:sp>
        <p:nvSpPr>
          <p:cNvPr id="4" name="3 CuadroTexto"/>
          <p:cNvSpPr txBox="1"/>
          <p:nvPr/>
        </p:nvSpPr>
        <p:spPr>
          <a:xfrm>
            <a:off x="395536" y="1340768"/>
            <a:ext cx="8352928" cy="4524315"/>
          </a:xfrm>
          <a:prstGeom prst="rect">
            <a:avLst/>
          </a:prstGeom>
          <a:noFill/>
        </p:spPr>
        <p:txBody>
          <a:bodyPr wrap="square" rtlCol="0">
            <a:spAutoFit/>
          </a:bodyPr>
          <a:lstStyle/>
          <a:p>
            <a:pPr algn="just"/>
            <a:r>
              <a:rPr lang="es-ES" dirty="0">
                <a:solidFill>
                  <a:schemeClr val="bg1"/>
                </a:solidFill>
              </a:rPr>
              <a:t>Las intervenciones que se pretendan realizar en bienes de interés cultural o catalogados, así como, en su caso, en su entorno de protección o en su zona de amortiguamiento, tendrán que ser autorizadas por la consejería competente en materia de patrimonio cultural, con las excepciones que se establecen en l</a:t>
            </a:r>
            <a:r>
              <a:rPr lang="es-ES" dirty="0" smtClean="0">
                <a:solidFill>
                  <a:schemeClr val="bg1"/>
                </a:solidFill>
              </a:rPr>
              <a:t>a </a:t>
            </a:r>
            <a:r>
              <a:rPr lang="es-ES" dirty="0">
                <a:solidFill>
                  <a:schemeClr val="bg1"/>
                </a:solidFill>
              </a:rPr>
              <a:t>ley</a:t>
            </a:r>
            <a:r>
              <a:rPr lang="es-ES" dirty="0" smtClean="0">
                <a:solidFill>
                  <a:schemeClr val="bg1"/>
                </a:solidFill>
              </a:rPr>
              <a:t>.</a:t>
            </a:r>
          </a:p>
          <a:p>
            <a:pPr algn="just"/>
            <a:endParaRPr lang="es-ES" dirty="0">
              <a:solidFill>
                <a:schemeClr val="bg1"/>
              </a:solidFill>
            </a:endParaRPr>
          </a:p>
          <a:p>
            <a:pPr algn="just"/>
            <a:r>
              <a:rPr lang="es-ES" dirty="0">
                <a:solidFill>
                  <a:schemeClr val="bg1"/>
                </a:solidFill>
              </a:rPr>
              <a:t>Se entenderá denegada la autorización de la intervención en bienes de interés cultural o catalogados o, en su caso, en sus entornos de protección o zonas de amortiguamiento si la consejería competente en materia de patrimonio cultural no resuelve de forma expresa en el plazo de tres meses</a:t>
            </a:r>
            <a:r>
              <a:rPr lang="es-ES" dirty="0" smtClean="0">
                <a:solidFill>
                  <a:schemeClr val="bg1"/>
                </a:solidFill>
              </a:rPr>
              <a:t>.</a:t>
            </a:r>
          </a:p>
          <a:p>
            <a:pPr algn="just"/>
            <a:endParaRPr lang="es-ES" dirty="0">
              <a:solidFill>
                <a:schemeClr val="bg1"/>
              </a:solidFill>
            </a:endParaRPr>
          </a:p>
          <a:p>
            <a:pPr algn="just"/>
            <a:r>
              <a:rPr lang="es-ES" dirty="0" smtClean="0">
                <a:solidFill>
                  <a:schemeClr val="bg1"/>
                </a:solidFill>
              </a:rPr>
              <a:t>Intervenciones: Investigación, valorización, mantenimiento, conservación, consolidación, restauración, rehabilitación, reestructuración , ampliación y reconstrucción</a:t>
            </a:r>
          </a:p>
          <a:p>
            <a:pPr algn="just"/>
            <a:r>
              <a:rPr lang="es-ES" dirty="0" smtClean="0">
                <a:solidFill>
                  <a:schemeClr val="bg1"/>
                </a:solidFill>
              </a:rPr>
              <a:t>Niveles de protección: Ambiental, estructural e integral</a:t>
            </a:r>
            <a:endParaRPr lang="es-ES" dirty="0">
              <a:solidFill>
                <a:schemeClr val="bg1"/>
              </a:solidFill>
            </a:endParaRPr>
          </a:p>
          <a:p>
            <a:pPr algn="just"/>
            <a:endParaRPr lang="es-ES" dirty="0" smtClean="0">
              <a:solidFill>
                <a:schemeClr val="bg1"/>
              </a:solidFill>
            </a:endParaRPr>
          </a:p>
          <a:p>
            <a:pPr algn="just"/>
            <a:endParaRPr lang="es-ES" dirty="0">
              <a:solidFill>
                <a:schemeClr val="bg1"/>
              </a:solidFill>
            </a:endParaRPr>
          </a:p>
        </p:txBody>
      </p:sp>
    </p:spTree>
    <p:extLst>
      <p:ext uri="{BB962C8B-B14F-4D97-AF65-F5344CB8AC3E}">
        <p14:creationId xmlns:p14="http://schemas.microsoft.com/office/powerpoint/2010/main" val="2041307641"/>
      </p:ext>
    </p:extLst>
  </p:cSld>
  <p:clrMapOvr>
    <a:masterClrMapping/>
  </p:clrMapOvr>
  <p:transition spd="slow">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395536" y="161078"/>
            <a:ext cx="864096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PLANES ESPECIALES DE PROTECCIÓN BIC </a:t>
            </a:r>
            <a:endParaRPr lang="es-ES" dirty="0"/>
          </a:p>
        </p:txBody>
      </p:sp>
      <p:sp>
        <p:nvSpPr>
          <p:cNvPr id="5" name="4 Proceso"/>
          <p:cNvSpPr/>
          <p:nvPr/>
        </p:nvSpPr>
        <p:spPr>
          <a:xfrm>
            <a:off x="0" y="530410"/>
            <a:ext cx="9144000" cy="632759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CuadroTexto"/>
          <p:cNvSpPr txBox="1"/>
          <p:nvPr/>
        </p:nvSpPr>
        <p:spPr>
          <a:xfrm>
            <a:off x="0" y="530410"/>
            <a:ext cx="9144000" cy="6487094"/>
          </a:xfrm>
          <a:prstGeom prst="rect">
            <a:avLst/>
          </a:prstGeom>
          <a:noFill/>
        </p:spPr>
        <p:txBody>
          <a:bodyPr wrap="square" rtlCol="0">
            <a:spAutoFit/>
          </a:bodyPr>
          <a:lstStyle/>
          <a:p>
            <a:pPr algn="just"/>
            <a:r>
              <a:rPr lang="es-ES" sz="1500" dirty="0"/>
              <a:t>La declaración de interés cultural de un conjunto histórico, zona arqueológica, lugar de valor etnológico o sitio histórico determinará la obligación para el ayuntamiento en cuyo territorio se encuentre de redactar un plan especial de protección del bien, que se podrá extender a su entorno de protección y zona de amortiguamiento, en su caso.</a:t>
            </a:r>
          </a:p>
          <a:p>
            <a:pPr algn="just"/>
            <a:r>
              <a:rPr lang="es-ES" sz="1500" dirty="0"/>
              <a:t>La preexistencia de otro planeamiento contradictorio con la protección o la inexistencia previa de planeamiento general no excusará la obligatoriedad de dicha normativa.</a:t>
            </a:r>
          </a:p>
          <a:p>
            <a:pPr algn="just"/>
            <a:r>
              <a:rPr lang="es-ES" sz="1500" dirty="0" smtClean="0"/>
              <a:t> </a:t>
            </a:r>
            <a:r>
              <a:rPr lang="es-ES" sz="1500" dirty="0"/>
              <a:t>En los supuestos de zonas arqueológicas, lugares de valor etnológico y sitios históricos, los ayuntamientos podrán sustituir la obligación prevista en el apartado anterior por la previsión y desarrollo en su planeamiento general de determinaciones de protección suficientes a los efectos de esta ley</a:t>
            </a:r>
            <a:r>
              <a:rPr lang="es-ES" sz="1500" dirty="0" smtClean="0"/>
              <a:t>.</a:t>
            </a:r>
          </a:p>
          <a:p>
            <a:pPr algn="just"/>
            <a:endParaRPr lang="es-ES" sz="1500" dirty="0"/>
          </a:p>
          <a:p>
            <a:pPr algn="just"/>
            <a:r>
              <a:rPr lang="es-ES" sz="1500" dirty="0"/>
              <a:t>En tanto no sea aprobado definitivamente el plan especial de protección de los bienes declarados de interés cultural al que se refiere el artículo 55, la concesión de licencias o la ejecución de las ya otorgadas antes de la declaración precisará la autorización de la consejería competente en materia de patrimonio cultural</a:t>
            </a:r>
            <a:r>
              <a:rPr lang="es-ES" sz="1500" dirty="0" smtClean="0"/>
              <a:t>.</a:t>
            </a:r>
          </a:p>
          <a:p>
            <a:pPr algn="just"/>
            <a:endParaRPr lang="es-ES" sz="1500" dirty="0" smtClean="0"/>
          </a:p>
          <a:p>
            <a:pPr algn="just"/>
            <a:r>
              <a:rPr lang="es-ES" sz="1500" dirty="0" smtClean="0"/>
              <a:t> </a:t>
            </a:r>
            <a:r>
              <a:rPr lang="es-ES" sz="1500" dirty="0"/>
              <a:t>En los conjuntos históricos, en tanto no se apruebe dicho plan especial, no se admitirán modificaciones en las alineaciones y rasantes existentes, incrementos o alteraciones del volumen, parcelaciones ni agregaciones que supongan modificación de las fachadas y, en general, cambios que afecten a la armonía del conjunto.</a:t>
            </a:r>
          </a:p>
          <a:p>
            <a:pPr algn="just"/>
            <a:endParaRPr lang="es-ES" sz="1500" dirty="0" smtClean="0"/>
          </a:p>
          <a:p>
            <a:pPr algn="just"/>
            <a:r>
              <a:rPr lang="es-ES" sz="1500" dirty="0"/>
              <a:t>Tras la aprobación definitiva del plan especial de </a:t>
            </a:r>
            <a:r>
              <a:rPr lang="es-ES" sz="1500" dirty="0" smtClean="0"/>
              <a:t>los </a:t>
            </a:r>
            <a:r>
              <a:rPr lang="es-ES" sz="1500" dirty="0"/>
              <a:t>ayuntamientos serán competentes para autorizar las intervenciones que lo </a:t>
            </a:r>
            <a:r>
              <a:rPr lang="es-ES" sz="1500" dirty="0" smtClean="0"/>
              <a:t>desarrollan comunicando  </a:t>
            </a:r>
            <a:r>
              <a:rPr lang="es-ES" sz="1500" dirty="0"/>
              <a:t>a la consejería competente en materia de patrimonio cultural, con una periodicidad trimestral, las autorizaciones y licencias dictadas conforme a esta </a:t>
            </a:r>
            <a:r>
              <a:rPr lang="es-ES" sz="1500" dirty="0" smtClean="0"/>
              <a:t>habilitación</a:t>
            </a:r>
            <a:endParaRPr lang="es-ES" sz="1500" dirty="0"/>
          </a:p>
          <a:p>
            <a:pPr algn="just"/>
            <a:r>
              <a:rPr lang="es-ES" sz="1500" dirty="0" smtClean="0"/>
              <a:t>Se exceptúan las </a:t>
            </a:r>
            <a:r>
              <a:rPr lang="es-ES" sz="1500" dirty="0" err="1" smtClean="0"/>
              <a:t>ntervenciones</a:t>
            </a:r>
            <a:r>
              <a:rPr lang="es-ES" sz="1500" dirty="0" smtClean="0"/>
              <a:t> </a:t>
            </a:r>
            <a:r>
              <a:rPr lang="es-ES" sz="1500" dirty="0"/>
              <a:t>sobre los bienes singulares declarados de interés cultural dentro de su ámbito, sobre cualquier bien catalogado del patrimonio artístico o arqueológico, así como sobre los que sean de titularidad de la Iglesia católica y para las actuaciones de salvaguarda que promueva la consejería competente en materia de patrimonio </a:t>
            </a:r>
            <a:r>
              <a:rPr lang="es-ES" sz="1500" dirty="0" smtClean="0"/>
              <a:t>cultural</a:t>
            </a:r>
            <a:r>
              <a:rPr lang="es-ES" sz="1500" dirty="0"/>
              <a:t>.</a:t>
            </a:r>
            <a:endParaRPr lang="es-ES" sz="1500" dirty="0" smtClean="0"/>
          </a:p>
          <a:p>
            <a:pPr algn="just"/>
            <a:endParaRPr lang="es-ES" sz="1500" dirty="0"/>
          </a:p>
          <a:p>
            <a:pPr algn="just"/>
            <a:endParaRPr lang="es-ES" sz="1500" dirty="0"/>
          </a:p>
        </p:txBody>
      </p:sp>
    </p:spTree>
    <p:extLst>
      <p:ext uri="{BB962C8B-B14F-4D97-AF65-F5344CB8AC3E}">
        <p14:creationId xmlns:p14="http://schemas.microsoft.com/office/powerpoint/2010/main" val="252678193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extLst>
              <p:ext uri="{D42A27DB-BD31-4B8C-83A1-F6EECF244321}">
                <p14:modId xmlns:p14="http://schemas.microsoft.com/office/powerpoint/2010/main" val="3820853035"/>
              </p:ext>
            </p:extLst>
          </p:nvPr>
        </p:nvGraphicFramePr>
        <p:xfrm>
          <a:off x="0" y="116632"/>
          <a:ext cx="8964488" cy="6741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9664384"/>
      </p:ext>
    </p:extLst>
  </p:cSld>
  <p:clrMapOvr>
    <a:masterClrMapping/>
  </p:clrMapOvr>
  <p:transition spd="slow">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0"/>
            <a:ext cx="8964488" cy="4339650"/>
          </a:xfrm>
          <a:prstGeom prst="rect">
            <a:avLst/>
          </a:prstGeom>
          <a:noFill/>
        </p:spPr>
        <p:txBody>
          <a:bodyPr wrap="square" rtlCol="0">
            <a:spAutoFit/>
          </a:bodyPr>
          <a:lstStyle/>
          <a:p>
            <a:pPr algn="just"/>
            <a:r>
              <a:rPr lang="es-ES" dirty="0">
                <a:solidFill>
                  <a:schemeClr val="bg1"/>
                </a:solidFill>
              </a:rPr>
              <a:t>Instrumentos específicos de protección de los paisajes culturales y de los territorios </a:t>
            </a:r>
            <a:r>
              <a:rPr lang="es-ES" dirty="0" smtClean="0">
                <a:solidFill>
                  <a:schemeClr val="bg1"/>
                </a:solidFill>
              </a:rPr>
              <a:t>históricos</a:t>
            </a:r>
          </a:p>
          <a:p>
            <a:pPr algn="just"/>
            <a:endParaRPr lang="es-ES" sz="1600" dirty="0">
              <a:solidFill>
                <a:schemeClr val="bg1"/>
              </a:solidFill>
            </a:endParaRPr>
          </a:p>
          <a:p>
            <a:pPr algn="just"/>
            <a:r>
              <a:rPr lang="es-ES" sz="1600" dirty="0">
                <a:solidFill>
                  <a:schemeClr val="bg1"/>
                </a:solidFill>
              </a:rPr>
              <a:t>Tras la aprobación definitiva del instrumento específico de ordenación territorial o urbanística de los paisajes culturales o de los territorios históricos declarados de interés cultural </a:t>
            </a:r>
            <a:r>
              <a:rPr lang="es-ES" sz="1600" dirty="0" smtClean="0">
                <a:solidFill>
                  <a:schemeClr val="bg1"/>
                </a:solidFill>
              </a:rPr>
              <a:t>los </a:t>
            </a:r>
            <a:r>
              <a:rPr lang="es-ES" sz="1600" dirty="0">
                <a:solidFill>
                  <a:schemeClr val="bg1"/>
                </a:solidFill>
              </a:rPr>
              <a:t>ayuntamientos serán competentes para autorizar las intervenciones que lo desarrollan, incluidas las de los entornos de protección de los bienes declarados de interés cultural individualmente dentro de su ámbito si el plan contiene las previsiones necesarias para su especial protección.</a:t>
            </a:r>
          </a:p>
          <a:p>
            <a:pPr algn="just"/>
            <a:r>
              <a:rPr lang="es-ES" sz="1600" dirty="0" smtClean="0">
                <a:solidFill>
                  <a:schemeClr val="bg1"/>
                </a:solidFill>
              </a:rPr>
              <a:t> </a:t>
            </a:r>
            <a:r>
              <a:rPr lang="es-ES" sz="1600" dirty="0">
                <a:solidFill>
                  <a:schemeClr val="bg1"/>
                </a:solidFill>
              </a:rPr>
              <a:t>El ayuntamiento comunicará a la consejería competente en materia de patrimonio cultural, con una periodicidad trimestral, las autorizaciones y licencias dictadas conforme a esta habilitación.</a:t>
            </a:r>
          </a:p>
          <a:p>
            <a:pPr algn="just"/>
            <a:r>
              <a:rPr lang="es-ES" sz="1600" dirty="0" smtClean="0">
                <a:solidFill>
                  <a:schemeClr val="bg1"/>
                </a:solidFill>
              </a:rPr>
              <a:t> </a:t>
            </a:r>
            <a:r>
              <a:rPr lang="es-ES" sz="1600" dirty="0">
                <a:solidFill>
                  <a:schemeClr val="bg1"/>
                </a:solidFill>
              </a:rPr>
              <a:t>Se exceptúan </a:t>
            </a:r>
            <a:r>
              <a:rPr lang="es-ES" sz="1600" dirty="0" smtClean="0">
                <a:solidFill>
                  <a:schemeClr val="bg1"/>
                </a:solidFill>
              </a:rPr>
              <a:t>las </a:t>
            </a:r>
            <a:r>
              <a:rPr lang="es-ES" sz="1600" dirty="0">
                <a:solidFill>
                  <a:schemeClr val="bg1"/>
                </a:solidFill>
              </a:rPr>
              <a:t>intervenciones sobre los bienes singulares declarados de interés cultural dentro de su ámbito, sobre cualquier bien catalogado del patrimonio artístico o arqueológico, sobre cualquier bien incluido en el ámbito territorial delimitado como Camino de Santiago, así como sobre los que sean de titularidad de la Iglesia católica y para las actuaciones de salvaguarda que promueva la consejería competente en materia de patrimonio cultural, </a:t>
            </a:r>
          </a:p>
          <a:p>
            <a:pPr algn="just"/>
            <a:r>
              <a:rPr lang="es-ES" sz="1600" dirty="0" smtClean="0">
                <a:solidFill>
                  <a:schemeClr val="bg1"/>
                </a:solidFill>
              </a:rPr>
              <a:t> </a:t>
            </a:r>
            <a:endParaRPr lang="es-ES" sz="1600" dirty="0">
              <a:solidFill>
                <a:schemeClr val="bg1"/>
              </a:solidFill>
            </a:endParaRPr>
          </a:p>
          <a:p>
            <a:pPr algn="just"/>
            <a:endParaRPr lang="es-ES" sz="1600" dirty="0" smtClean="0">
              <a:solidFill>
                <a:schemeClr val="bg1"/>
              </a:solidFill>
            </a:endParaRPr>
          </a:p>
          <a:p>
            <a:pPr algn="just"/>
            <a:endParaRPr lang="es-ES" dirty="0">
              <a:solidFill>
                <a:schemeClr val="bg1"/>
              </a:solidFill>
            </a:endParaRPr>
          </a:p>
        </p:txBody>
      </p:sp>
    </p:spTree>
    <p:extLst>
      <p:ext uri="{BB962C8B-B14F-4D97-AF65-F5344CB8AC3E}">
        <p14:creationId xmlns:p14="http://schemas.microsoft.com/office/powerpoint/2010/main" val="321656475"/>
      </p:ext>
    </p:extLst>
  </p:cSld>
  <p:clrMapOvr>
    <a:masterClrMapping/>
  </p:clrMapOvr>
  <p:transition spd="slow">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51520" y="202022"/>
            <a:ext cx="864096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a:solidFill>
                  <a:schemeClr val="tx1"/>
                </a:solidFill>
              </a:rPr>
              <a:t>Régimen de autorización en los bienes inmuebles catalogados</a:t>
            </a:r>
          </a:p>
        </p:txBody>
      </p:sp>
      <p:sp>
        <p:nvSpPr>
          <p:cNvPr id="5" name="4 CuadroTexto"/>
          <p:cNvSpPr txBox="1"/>
          <p:nvPr/>
        </p:nvSpPr>
        <p:spPr>
          <a:xfrm>
            <a:off x="0" y="692696"/>
            <a:ext cx="9144000" cy="6093976"/>
          </a:xfrm>
          <a:prstGeom prst="rect">
            <a:avLst/>
          </a:prstGeom>
          <a:noFill/>
        </p:spPr>
        <p:txBody>
          <a:bodyPr wrap="square" rtlCol="0">
            <a:spAutoFit/>
          </a:bodyPr>
          <a:lstStyle/>
          <a:p>
            <a:pPr algn="just"/>
            <a:r>
              <a:rPr lang="es-ES" sz="1500" dirty="0" smtClean="0">
                <a:solidFill>
                  <a:schemeClr val="bg1"/>
                </a:solidFill>
              </a:rPr>
              <a:t>Artículo 65</a:t>
            </a:r>
            <a:endParaRPr lang="es-ES" sz="1500" dirty="0">
              <a:solidFill>
                <a:schemeClr val="bg1"/>
              </a:solidFill>
            </a:endParaRPr>
          </a:p>
          <a:p>
            <a:pPr algn="just"/>
            <a:r>
              <a:rPr lang="es-ES" sz="1500" dirty="0">
                <a:solidFill>
                  <a:schemeClr val="bg1"/>
                </a:solidFill>
              </a:rPr>
              <a:t>1. Cualquier intervención en un bien inmueble incluido en el Catálogo del Patrimonio Cultural de Galicia o que afecte a su entorno de protección o a su zona de amortiguamiento, en los términos previstos en los artículos 45 y 47, necesitará la autorización previa de la consejería competente en materia de patrimonio cultural.</a:t>
            </a:r>
          </a:p>
          <a:p>
            <a:pPr algn="just"/>
            <a:r>
              <a:rPr lang="es-ES" sz="1500" dirty="0">
                <a:solidFill>
                  <a:schemeClr val="bg1"/>
                </a:solidFill>
              </a:rPr>
              <a:t>2. </a:t>
            </a:r>
            <a:r>
              <a:rPr lang="es-ES" sz="1500" u="sng" dirty="0">
                <a:solidFill>
                  <a:schemeClr val="bg1"/>
                </a:solidFill>
              </a:rPr>
              <a:t>En caso de que los ayuntamientos cuenten con instrumentos de planeamiento urbanístico general o de desarrollo adaptados a las previsiones de esta ley en materia de protección del patrimonio cultural, estarán habilitados para autorizar las intervenciones </a:t>
            </a:r>
            <a:r>
              <a:rPr lang="es-ES" sz="1500" b="1" u="sng" dirty="0">
                <a:solidFill>
                  <a:schemeClr val="bg1"/>
                </a:solidFill>
              </a:rPr>
              <a:t>que se refieran a bienes catalogados integrantes del patrimonio arquitectónico o etnológico y sus entornos de protección y zonas de amortiguamiento</a:t>
            </a:r>
            <a:r>
              <a:rPr lang="es-ES" sz="1500" dirty="0">
                <a:solidFill>
                  <a:schemeClr val="bg1"/>
                </a:solidFill>
              </a:rPr>
              <a:t>.</a:t>
            </a:r>
          </a:p>
          <a:p>
            <a:pPr algn="just"/>
            <a:r>
              <a:rPr lang="es-ES" sz="1500" dirty="0">
                <a:solidFill>
                  <a:schemeClr val="bg1"/>
                </a:solidFill>
              </a:rPr>
              <a:t>El ayuntamiento comunicará a la consejería competente en materia de patrimonio cultural, con una periodicidad trimestral, las autorizaciones y licencias dictadas conforme a esta habilitación.</a:t>
            </a:r>
          </a:p>
          <a:p>
            <a:pPr algn="just"/>
            <a:r>
              <a:rPr lang="es-ES" sz="1500" dirty="0">
                <a:solidFill>
                  <a:schemeClr val="bg1"/>
                </a:solidFill>
              </a:rPr>
              <a:t>3. </a:t>
            </a:r>
            <a:r>
              <a:rPr lang="es-ES" sz="1500" b="1" u="sng" dirty="0">
                <a:solidFill>
                  <a:schemeClr val="bg1"/>
                </a:solidFill>
              </a:rPr>
              <a:t>Dicha habilitación se concretará, en cada caso, en un convenio de colaboración específico entre el ayuntamiento y la consejería competente en materia de patrimonio cultural que recoja, como mínimo, los compromisos de asesoramiento autonómico y los recursos técnicos de supervisión y seguimiento de carácter municipal, para determinar el alcance de la habilitación.</a:t>
            </a:r>
          </a:p>
          <a:p>
            <a:pPr algn="just"/>
            <a:r>
              <a:rPr lang="es-ES" sz="1500" dirty="0">
                <a:solidFill>
                  <a:schemeClr val="bg1"/>
                </a:solidFill>
              </a:rPr>
              <a:t>4. Se exceptúan de lo dispuesto en la habilitación anterior las intervenciones sobre cualquier bien catalogado del patrimonio artístico o arqueológico, sobre cualquier bien incluido en el ámbito territorial delimitado como Camino de Santiago, así como los que sean de titularidad de la Iglesia católica y para las actuaciones de salvaguarda que promueva la consejería competente en materia de patrimonio cultural, que se someterán al régimen jurídico ordinario recogido en el primer punto de este artículo.</a:t>
            </a:r>
          </a:p>
          <a:p>
            <a:pPr algn="just"/>
            <a:r>
              <a:rPr lang="es-ES" sz="1500" dirty="0" smtClean="0">
                <a:solidFill>
                  <a:schemeClr val="bg1"/>
                </a:solidFill>
              </a:rPr>
              <a:t>5. El incumplimiento reiterado por el ayuntamiento de la habilitación conferida al amparo de este artículo, la vulneración de las cláusulas del convenio o el otorgamiento de licencias contrarias a las determinaciones de planeamiento en materia de protección del patrimonio cultural o a las condiciones establecidas en el artículo 42 en relación con las obras autorizables en función del nivel de protección, facultan a la consejería competente en materia de patrimonio cultural para asumir el ejercicio de la competencia de autorización, después de la apertura de un expediente contradictorio con audiencia del ayuntamiento y de la resolución del convenio, con independencia de las sanciones que pudieren derivarse de dichos incumplimientos.</a:t>
            </a:r>
            <a:endParaRPr lang="es-ES" sz="1500" dirty="0">
              <a:solidFill>
                <a:schemeClr val="bg1"/>
              </a:solidFill>
            </a:endParaRPr>
          </a:p>
        </p:txBody>
      </p:sp>
    </p:spTree>
    <p:extLst>
      <p:ext uri="{BB962C8B-B14F-4D97-AF65-F5344CB8AC3E}">
        <p14:creationId xmlns:p14="http://schemas.microsoft.com/office/powerpoint/2010/main" val="3249883299"/>
      </p:ext>
    </p:extLst>
  </p:cSld>
  <p:clrMapOvr>
    <a:masterClrMapping/>
  </p:clrMapOvr>
  <p:transition spd="slow">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95536" y="161078"/>
            <a:ext cx="864096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ESPECÍFICO PROTECCIÓN BIC artículos 52-54 </a:t>
            </a:r>
            <a:endParaRPr lang="es-ES" dirty="0"/>
          </a:p>
        </p:txBody>
      </p:sp>
      <p:sp>
        <p:nvSpPr>
          <p:cNvPr id="3" name="2 CuadroTexto"/>
          <p:cNvSpPr txBox="1"/>
          <p:nvPr/>
        </p:nvSpPr>
        <p:spPr>
          <a:xfrm>
            <a:off x="0" y="530411"/>
            <a:ext cx="9144000" cy="7109639"/>
          </a:xfrm>
          <a:prstGeom prst="rect">
            <a:avLst/>
          </a:prstGeom>
          <a:noFill/>
        </p:spPr>
        <p:txBody>
          <a:bodyPr wrap="square" rtlCol="0">
            <a:spAutoFit/>
          </a:bodyPr>
          <a:lstStyle/>
          <a:p>
            <a:r>
              <a:rPr lang="es-ES" dirty="0">
                <a:solidFill>
                  <a:schemeClr val="bg1"/>
                </a:solidFill>
              </a:rPr>
              <a:t>Visita </a:t>
            </a:r>
            <a:r>
              <a:rPr lang="es-ES" dirty="0" smtClean="0">
                <a:solidFill>
                  <a:schemeClr val="bg1"/>
                </a:solidFill>
              </a:rPr>
              <a:t>pública</a:t>
            </a:r>
          </a:p>
          <a:p>
            <a:r>
              <a:rPr lang="es-ES" dirty="0" smtClean="0">
                <a:solidFill>
                  <a:schemeClr val="bg1"/>
                </a:solidFill>
              </a:rPr>
              <a:t>Tanteo y retracto </a:t>
            </a:r>
          </a:p>
          <a:p>
            <a:r>
              <a:rPr lang="es-ES" dirty="0" smtClean="0">
                <a:solidFill>
                  <a:schemeClr val="bg1"/>
                </a:solidFill>
              </a:rPr>
              <a:t>Expropiación forzosa</a:t>
            </a:r>
          </a:p>
          <a:p>
            <a:r>
              <a:rPr lang="es-ES" dirty="0" smtClean="0">
                <a:solidFill>
                  <a:schemeClr val="bg1"/>
                </a:solidFill>
              </a:rPr>
              <a:t>Desplazamiento </a:t>
            </a:r>
          </a:p>
          <a:p>
            <a:r>
              <a:rPr lang="es-ES" dirty="0" smtClean="0">
                <a:solidFill>
                  <a:schemeClr val="bg1"/>
                </a:solidFill>
              </a:rPr>
              <a:t>Ruina:</a:t>
            </a:r>
          </a:p>
          <a:p>
            <a:pPr algn="just"/>
            <a:r>
              <a:rPr lang="es-ES" sz="1600" dirty="0" smtClean="0">
                <a:solidFill>
                  <a:schemeClr val="bg1"/>
                </a:solidFill>
              </a:rPr>
              <a:t>Tras </a:t>
            </a:r>
            <a:r>
              <a:rPr lang="es-ES" sz="1600" dirty="0">
                <a:solidFill>
                  <a:schemeClr val="bg1"/>
                </a:solidFill>
              </a:rPr>
              <a:t>incoar un expediente de declaración de ruina, en los términos previstos en la normativa urbanística, de algún bien inmueble declarado de interés cultural, la consejería competente en materia de patrimonio cultural intervendrá como interesada en dicho expediente, y deberán serle notificadas la apertura y las resoluciones que se adopten en el expediente.</a:t>
            </a:r>
          </a:p>
          <a:p>
            <a:pPr algn="just"/>
            <a:r>
              <a:rPr lang="es-ES" sz="1600" u="sng" dirty="0" smtClean="0">
                <a:solidFill>
                  <a:schemeClr val="bg1"/>
                </a:solidFill>
              </a:rPr>
              <a:t>En </a:t>
            </a:r>
            <a:r>
              <a:rPr lang="es-ES" sz="1600" u="sng" dirty="0">
                <a:solidFill>
                  <a:schemeClr val="bg1"/>
                </a:solidFill>
              </a:rPr>
              <a:t>ningún caso se podrá demoler el inmueble sin la autorización de la consejería competente en materia de patrimonio cultural, sin que la declaración de ruina vincule a la consejería para autorizar la demolición.</a:t>
            </a:r>
          </a:p>
          <a:p>
            <a:pPr algn="just"/>
            <a:r>
              <a:rPr lang="es-ES" sz="1600" dirty="0" smtClean="0">
                <a:solidFill>
                  <a:schemeClr val="bg1"/>
                </a:solidFill>
              </a:rPr>
              <a:t> </a:t>
            </a:r>
            <a:r>
              <a:rPr lang="es-ES" sz="1600" dirty="0">
                <a:solidFill>
                  <a:schemeClr val="bg1"/>
                </a:solidFill>
              </a:rPr>
              <a:t>En el supuesto de que la situación de ruina suponga un peligro inminente de daños para las personas, la entidad que haya incoado el expediente de ruina deberá adoptar las medidas oportunas para evitar los daños. Se tomarán las medidas necesarias que garanticen el mantenimiento de las características y de los elementos singulares del edificio, que no podrán incluir más demoliciones que las estrictamente necesarias, y se observarán los términos previstos en la resolución de la consejería competente en materia de patrimonio cultural.</a:t>
            </a:r>
          </a:p>
          <a:p>
            <a:pPr algn="just"/>
            <a:r>
              <a:rPr lang="es-ES" sz="1600" dirty="0">
                <a:solidFill>
                  <a:schemeClr val="bg1"/>
                </a:solidFill>
              </a:rPr>
              <a:t>4. El incumplimiento de las medidas señaladas en el apartado anterior, que provoque un agravamiento en la situación del bien, conllevará la obligación para la persona titular de la propiedad de reponer el bien a su debido estado.</a:t>
            </a:r>
          </a:p>
          <a:p>
            <a:endParaRPr lang="es-ES" dirty="0" smtClean="0">
              <a:solidFill>
                <a:schemeClr val="bg1"/>
              </a:solidFill>
            </a:endParaRPr>
          </a:p>
          <a:p>
            <a:endParaRPr lang="es-ES" dirty="0">
              <a:solidFill>
                <a:schemeClr val="bg1"/>
              </a:solidFill>
            </a:endParaRPr>
          </a:p>
          <a:p>
            <a:endParaRPr lang="es-ES" dirty="0" smtClean="0">
              <a:solidFill>
                <a:schemeClr val="bg1"/>
              </a:solidFill>
            </a:endParaRPr>
          </a:p>
          <a:p>
            <a:endParaRPr lang="es-ES" dirty="0">
              <a:solidFill>
                <a:schemeClr val="bg1"/>
              </a:solidFill>
            </a:endParaRPr>
          </a:p>
          <a:p>
            <a:endParaRPr lang="es-ES" dirty="0" smtClean="0">
              <a:solidFill>
                <a:schemeClr val="bg1"/>
              </a:solidFill>
            </a:endParaRPr>
          </a:p>
          <a:p>
            <a:endParaRPr lang="es-ES" dirty="0">
              <a:solidFill>
                <a:schemeClr val="bg1"/>
              </a:solidFill>
            </a:endParaRPr>
          </a:p>
          <a:p>
            <a:endParaRPr lang="es-ES" dirty="0">
              <a:solidFill>
                <a:schemeClr val="bg1"/>
              </a:solidFill>
            </a:endParaRPr>
          </a:p>
        </p:txBody>
      </p:sp>
    </p:spTree>
    <p:extLst>
      <p:ext uri="{BB962C8B-B14F-4D97-AF65-F5344CB8AC3E}">
        <p14:creationId xmlns:p14="http://schemas.microsoft.com/office/powerpoint/2010/main" val="646710502"/>
      </p:ext>
    </p:extLst>
  </p:cSld>
  <p:clrMapOvr>
    <a:masterClrMapping/>
  </p:clrMapOvr>
  <p:transition spd="slow">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0411"/>
            <a:ext cx="9144000" cy="64269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3 CuadroTexto"/>
          <p:cNvSpPr txBox="1"/>
          <p:nvPr/>
        </p:nvSpPr>
        <p:spPr>
          <a:xfrm>
            <a:off x="0" y="161078"/>
            <a:ext cx="91440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El CAMINO DE SANTIAGO  </a:t>
            </a:r>
            <a:endParaRPr lang="es-ES" dirty="0"/>
          </a:p>
        </p:txBody>
      </p:sp>
    </p:spTree>
    <p:extLst>
      <p:ext uri="{BB962C8B-B14F-4D97-AF65-F5344CB8AC3E}">
        <p14:creationId xmlns:p14="http://schemas.microsoft.com/office/powerpoint/2010/main" val="2176813172"/>
      </p:ext>
    </p:extLst>
  </p:cSld>
  <p:clrMapOvr>
    <a:masterClrMapping/>
  </p:clrMapOvr>
  <p:transition spd="slow">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0"/>
            <a:ext cx="9144000" cy="6494085"/>
          </a:xfrm>
          <a:prstGeom prst="rect">
            <a:avLst/>
          </a:prstGeom>
          <a:noFill/>
        </p:spPr>
        <p:txBody>
          <a:bodyPr wrap="square" rtlCol="0">
            <a:spAutoFit/>
          </a:bodyPr>
          <a:lstStyle/>
          <a:p>
            <a:pPr algn="just"/>
            <a:r>
              <a:rPr lang="es-ES" sz="1600" dirty="0">
                <a:solidFill>
                  <a:schemeClr val="bg1"/>
                </a:solidFill>
              </a:rPr>
              <a:t>Dentro del patrimonio cultural merece mención aparte el Camino de Santiago; su protección se encuentra en la Ley 3/1996, de 10 de mayo. (Derogada en la nueva ley</a:t>
            </a:r>
            <a:r>
              <a:rPr lang="es-ES" sz="1600" dirty="0" smtClean="0">
                <a:solidFill>
                  <a:schemeClr val="bg1"/>
                </a:solidFill>
              </a:rPr>
              <a:t>)</a:t>
            </a:r>
          </a:p>
          <a:p>
            <a:pPr algn="just"/>
            <a:endParaRPr lang="es-ES" sz="1600" dirty="0">
              <a:solidFill>
                <a:schemeClr val="bg1"/>
              </a:solidFill>
            </a:endParaRPr>
          </a:p>
          <a:p>
            <a:pPr algn="just"/>
            <a:r>
              <a:rPr lang="es-ES" sz="1600" dirty="0">
                <a:solidFill>
                  <a:schemeClr val="bg1"/>
                </a:solidFill>
              </a:rPr>
              <a:t>Entendiera como Camino de Santiago todas las rutas históricas reconocidas documentalmente. (en la nueva ley, de largo recurrido como rutas de peregrinación)</a:t>
            </a:r>
          </a:p>
          <a:p>
            <a:pPr algn="just"/>
            <a:endParaRPr lang="es-ES" sz="1600" dirty="0">
              <a:solidFill>
                <a:schemeClr val="bg1"/>
              </a:solidFill>
            </a:endParaRPr>
          </a:p>
          <a:p>
            <a:pPr algn="just"/>
            <a:r>
              <a:rPr lang="es-ES" sz="1600" dirty="0">
                <a:solidFill>
                  <a:schemeClr val="bg1"/>
                </a:solidFill>
              </a:rPr>
              <a:t>En la nueva norma </a:t>
            </a:r>
            <a:r>
              <a:rPr lang="es-ES" sz="1600" dirty="0" smtClean="0">
                <a:solidFill>
                  <a:schemeClr val="bg1"/>
                </a:solidFill>
              </a:rPr>
              <a:t>son: Camino </a:t>
            </a:r>
            <a:r>
              <a:rPr lang="es-ES" sz="1600" dirty="0" err="1" smtClean="0">
                <a:solidFill>
                  <a:schemeClr val="bg1"/>
                </a:solidFill>
              </a:rPr>
              <a:t>Francés,Camino</a:t>
            </a:r>
            <a:r>
              <a:rPr lang="es-ES" sz="1600" dirty="0" smtClean="0">
                <a:solidFill>
                  <a:schemeClr val="bg1"/>
                </a:solidFill>
              </a:rPr>
              <a:t> </a:t>
            </a:r>
            <a:r>
              <a:rPr lang="es-ES" sz="1600" dirty="0">
                <a:solidFill>
                  <a:schemeClr val="bg1"/>
                </a:solidFill>
              </a:rPr>
              <a:t>del Norte o camino </a:t>
            </a:r>
            <a:r>
              <a:rPr lang="es-ES" sz="1600" dirty="0" smtClean="0">
                <a:solidFill>
                  <a:schemeClr val="bg1"/>
                </a:solidFill>
              </a:rPr>
              <a:t>primitivo, Camino inglés, Camino </a:t>
            </a:r>
            <a:r>
              <a:rPr lang="es-ES" sz="1600" dirty="0" err="1" smtClean="0">
                <a:solidFill>
                  <a:schemeClr val="bg1"/>
                </a:solidFill>
              </a:rPr>
              <a:t>Fisterra-Muxía</a:t>
            </a:r>
            <a:r>
              <a:rPr lang="es-ES" sz="1600" dirty="0" smtClean="0">
                <a:solidFill>
                  <a:schemeClr val="bg1"/>
                </a:solidFill>
              </a:rPr>
              <a:t>, Camino </a:t>
            </a:r>
            <a:r>
              <a:rPr lang="es-ES" sz="1600" dirty="0">
                <a:solidFill>
                  <a:schemeClr val="bg1"/>
                </a:solidFill>
              </a:rPr>
              <a:t>mozárabe o ruta de la </a:t>
            </a:r>
            <a:r>
              <a:rPr lang="es-ES" sz="1600" dirty="0" err="1" smtClean="0">
                <a:solidFill>
                  <a:schemeClr val="bg1"/>
                </a:solidFill>
              </a:rPr>
              <a:t>plata,Camino</a:t>
            </a:r>
            <a:r>
              <a:rPr lang="es-ES" sz="1600" dirty="0" smtClean="0">
                <a:solidFill>
                  <a:schemeClr val="bg1"/>
                </a:solidFill>
              </a:rPr>
              <a:t> </a:t>
            </a:r>
            <a:r>
              <a:rPr lang="es-ES" sz="1600" dirty="0">
                <a:solidFill>
                  <a:schemeClr val="bg1"/>
                </a:solidFill>
              </a:rPr>
              <a:t>portugués </a:t>
            </a:r>
            <a:r>
              <a:rPr lang="es-ES" sz="1600" dirty="0" smtClean="0">
                <a:solidFill>
                  <a:schemeClr val="bg1"/>
                </a:solidFill>
              </a:rPr>
              <a:t>,Camino </a:t>
            </a:r>
            <a:r>
              <a:rPr lang="es-ES" sz="1600" dirty="0">
                <a:solidFill>
                  <a:schemeClr val="bg1"/>
                </a:solidFill>
              </a:rPr>
              <a:t>de invierno.</a:t>
            </a:r>
          </a:p>
          <a:p>
            <a:pPr algn="just"/>
            <a:r>
              <a:rPr lang="es-ES" sz="1600" dirty="0">
                <a:solidFill>
                  <a:schemeClr val="bg1"/>
                </a:solidFill>
              </a:rPr>
              <a:t>BIC</a:t>
            </a:r>
            <a:r>
              <a:rPr lang="es-ES" sz="1600" dirty="0" smtClean="0">
                <a:solidFill>
                  <a:schemeClr val="bg1"/>
                </a:solidFill>
              </a:rPr>
              <a:t>: Los declarados Patrimonio de la Humanidad </a:t>
            </a:r>
            <a:r>
              <a:rPr lang="es-ES" sz="1600" dirty="0">
                <a:solidFill>
                  <a:schemeClr val="bg1"/>
                </a:solidFill>
              </a:rPr>
              <a:t>por la UNESCO y los declarados por el </a:t>
            </a:r>
            <a:r>
              <a:rPr lang="es-ES" sz="1600" dirty="0" err="1">
                <a:solidFill>
                  <a:schemeClr val="bg1"/>
                </a:solidFill>
              </a:rPr>
              <a:t>Consello</a:t>
            </a:r>
            <a:r>
              <a:rPr lang="es-ES" sz="1600" dirty="0">
                <a:solidFill>
                  <a:schemeClr val="bg1"/>
                </a:solidFill>
              </a:rPr>
              <a:t> da Xunta (El Francés), los restantes son catalogados. </a:t>
            </a:r>
            <a:endParaRPr lang="es-ES" sz="1600" dirty="0" smtClean="0">
              <a:solidFill>
                <a:schemeClr val="bg1"/>
              </a:solidFill>
            </a:endParaRPr>
          </a:p>
          <a:p>
            <a:pPr algn="just"/>
            <a:endParaRPr lang="es-ES" sz="1600" dirty="0">
              <a:solidFill>
                <a:schemeClr val="bg1"/>
              </a:solidFill>
            </a:endParaRPr>
          </a:p>
          <a:p>
            <a:pPr algn="just"/>
            <a:r>
              <a:rPr lang="es-ES" sz="1600" dirty="0">
                <a:solidFill>
                  <a:schemeClr val="bg1"/>
                </a:solidFill>
              </a:rPr>
              <a:t>El conjunto de rutas del Camino de Santiago está constituido por vías de dominio y uso público, sus elementos funcionales y el territorio que lo define.</a:t>
            </a:r>
          </a:p>
          <a:p>
            <a:pPr algn="just"/>
            <a:endParaRPr lang="es-ES" sz="1600" dirty="0">
              <a:solidFill>
                <a:schemeClr val="bg1"/>
              </a:solidFill>
            </a:endParaRPr>
          </a:p>
          <a:p>
            <a:pPr algn="just"/>
            <a:r>
              <a:rPr lang="es-ES" sz="1600" dirty="0">
                <a:solidFill>
                  <a:schemeClr val="bg1"/>
                </a:solidFill>
              </a:rPr>
              <a:t>Son elementos funcionales del Camino de Santiago los que forman parte de su fisonomía como cierres, muros, </a:t>
            </a:r>
            <a:r>
              <a:rPr lang="es-ES" sz="1600" dirty="0" err="1">
                <a:solidFill>
                  <a:schemeClr val="bg1"/>
                </a:solidFill>
              </a:rPr>
              <a:t>cómaros</a:t>
            </a:r>
            <a:r>
              <a:rPr lang="es-ES" sz="1600" dirty="0">
                <a:solidFill>
                  <a:schemeClr val="bg1"/>
                </a:solidFill>
              </a:rPr>
              <a:t>, vallas, pasos, </a:t>
            </a:r>
            <a:r>
              <a:rPr lang="es-ES" sz="1600" dirty="0" err="1">
                <a:solidFill>
                  <a:schemeClr val="bg1"/>
                </a:solidFill>
              </a:rPr>
              <a:t>pontellas</a:t>
            </a:r>
            <a:r>
              <a:rPr lang="es-ES" sz="1600" dirty="0">
                <a:solidFill>
                  <a:schemeClr val="bg1"/>
                </a:solidFill>
              </a:rPr>
              <a:t>, puentes, fuentes, lavaderos o espacios similar, así como los destinados a su conservación y servicio y los que sean necesarios para su uso.</a:t>
            </a:r>
          </a:p>
          <a:p>
            <a:pPr algn="just"/>
            <a:endParaRPr lang="es-ES" sz="1600" dirty="0">
              <a:solidFill>
                <a:schemeClr val="bg1"/>
              </a:solidFill>
            </a:endParaRPr>
          </a:p>
          <a:p>
            <a:pPr algn="just"/>
            <a:r>
              <a:rPr lang="es-ES" sz="1600" dirty="0">
                <a:solidFill>
                  <a:schemeClr val="bg1"/>
                </a:solidFill>
              </a:rPr>
              <a:t> En los casos en que fuera necesaria la recuperación de su traza, </a:t>
            </a:r>
            <a:r>
              <a:rPr lang="es-ES" sz="1600" dirty="0" smtClean="0">
                <a:solidFill>
                  <a:schemeClr val="bg1"/>
                </a:solidFill>
              </a:rPr>
              <a:t>su anchura </a:t>
            </a:r>
            <a:r>
              <a:rPr lang="es-ES" sz="1600" dirty="0">
                <a:solidFill>
                  <a:schemeClr val="bg1"/>
                </a:solidFill>
              </a:rPr>
              <a:t>vendrá constituida por una franja de por lo menos tres metros. En tanto no se recupere, se constituirá una servidumbre pública para el paso del Camino de Santiago sobre propiedad privada de la misma anchura de tres metros.</a:t>
            </a:r>
          </a:p>
          <a:p>
            <a:pPr algn="just"/>
            <a:endParaRPr lang="es-ES" sz="1600" dirty="0">
              <a:solidFill>
                <a:schemeClr val="bg1"/>
              </a:solidFill>
            </a:endParaRPr>
          </a:p>
          <a:p>
            <a:pPr algn="just"/>
            <a:r>
              <a:rPr lang="es-ES" sz="1600" dirty="0">
                <a:solidFill>
                  <a:schemeClr val="bg1"/>
                </a:solidFill>
              </a:rPr>
              <a:t>La delimitación de las rutas del Camino de Santiago será aprobada mediante decreto del </a:t>
            </a:r>
            <a:r>
              <a:rPr lang="es-ES" sz="1600" dirty="0" err="1">
                <a:solidFill>
                  <a:schemeClr val="bg1"/>
                </a:solidFill>
              </a:rPr>
              <a:t>Consello</a:t>
            </a:r>
            <a:r>
              <a:rPr lang="es-ES" sz="1600" dirty="0">
                <a:solidFill>
                  <a:schemeClr val="bg1"/>
                </a:solidFill>
              </a:rPr>
              <a:t> da Xunta de Galicia, por propuesta de la persona titular de la </a:t>
            </a:r>
            <a:r>
              <a:rPr lang="es-ES" sz="1600" dirty="0" err="1">
                <a:solidFill>
                  <a:schemeClr val="bg1"/>
                </a:solidFill>
              </a:rPr>
              <a:t>consellería</a:t>
            </a:r>
            <a:r>
              <a:rPr lang="es-ES" sz="1600" dirty="0">
                <a:solidFill>
                  <a:schemeClr val="bg1"/>
                </a:solidFill>
              </a:rPr>
              <a:t> competente en materia de patrimonio cultural.</a:t>
            </a:r>
          </a:p>
        </p:txBody>
      </p:sp>
    </p:spTree>
    <p:extLst>
      <p:ext uri="{BB962C8B-B14F-4D97-AF65-F5344CB8AC3E}">
        <p14:creationId xmlns:p14="http://schemas.microsoft.com/office/powerpoint/2010/main" val="4274238733"/>
      </p:ext>
    </p:extLst>
  </p:cSld>
  <p:clrMapOvr>
    <a:masterClrMapping/>
  </p:clrMapOvr>
  <p:transition spd="slow">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404664"/>
            <a:ext cx="9144000" cy="6247864"/>
          </a:xfrm>
          <a:prstGeom prst="rect">
            <a:avLst/>
          </a:prstGeom>
          <a:noFill/>
        </p:spPr>
        <p:txBody>
          <a:bodyPr wrap="square" rtlCol="0">
            <a:spAutoFit/>
          </a:bodyPr>
          <a:lstStyle/>
          <a:p>
            <a:pPr algn="just"/>
            <a:r>
              <a:rPr lang="es-ES" sz="1600" dirty="0">
                <a:solidFill>
                  <a:schemeClr val="bg1"/>
                </a:solidFill>
              </a:rPr>
              <a:t>Los tramos no urbanos de la traza del Camino de Santiago no podrán ser utilizados para el tráfico rodado de vehículos de motor, cualquier que sea su naturaleza, excepto en los casos en que resulte el único modo de acceso a parcelas y viviendas.</a:t>
            </a:r>
          </a:p>
          <a:p>
            <a:pPr algn="just"/>
            <a:endParaRPr lang="es-ES" sz="1600" dirty="0">
              <a:solidFill>
                <a:schemeClr val="bg1"/>
              </a:solidFill>
            </a:endParaRPr>
          </a:p>
          <a:p>
            <a:pPr algn="just"/>
            <a:r>
              <a:rPr lang="es-ES" sz="1600" dirty="0">
                <a:solidFill>
                  <a:schemeClr val="bg1"/>
                </a:solidFill>
              </a:rPr>
              <a:t>En el ámbito de tres metros a ambos lados de la traza a partir de su línea exterior se prohíben los siguientes usos y actividades</a:t>
            </a:r>
            <a:r>
              <a:rPr lang="es-ES" sz="1600" dirty="0" smtClean="0">
                <a:solidFill>
                  <a:schemeClr val="bg1"/>
                </a:solidFill>
              </a:rPr>
              <a:t>:</a:t>
            </a:r>
          </a:p>
          <a:p>
            <a:pPr algn="just"/>
            <a:endParaRPr lang="es-ES" sz="1600" dirty="0">
              <a:solidFill>
                <a:schemeClr val="bg1"/>
              </a:solidFill>
            </a:endParaRPr>
          </a:p>
          <a:p>
            <a:pPr algn="just"/>
            <a:r>
              <a:rPr lang="es-ES" sz="1600" dirty="0" smtClean="0">
                <a:solidFill>
                  <a:schemeClr val="bg1"/>
                </a:solidFill>
              </a:rPr>
              <a:t>a</a:t>
            </a:r>
            <a:r>
              <a:rPr lang="es-ES" sz="1600" dirty="0">
                <a:solidFill>
                  <a:schemeClr val="bg1"/>
                </a:solidFill>
              </a:rPr>
              <a:t>) La tala generalizada de arbolada frondosa autóctona. Podrá autorizarse la tala aislada de frondosas autóctonas con el deber, si es el caso, de compensar la tala con la replantación inmediata de ejemplares similares.</a:t>
            </a:r>
          </a:p>
          <a:p>
            <a:pPr algn="just"/>
            <a:r>
              <a:rPr lang="es-ES" sz="1600" dirty="0">
                <a:solidFill>
                  <a:schemeClr val="bg1"/>
                </a:solidFill>
              </a:rPr>
              <a:t>b) El establecimiento de campamentos y, en general, cualquier tipo de acampada colectiva o individual.</a:t>
            </a:r>
          </a:p>
          <a:p>
            <a:pPr algn="just"/>
            <a:r>
              <a:rPr lang="es-ES" sz="1600" dirty="0">
                <a:solidFill>
                  <a:schemeClr val="bg1"/>
                </a:solidFill>
              </a:rPr>
              <a:t>c) En los tramos no urbanos, cualquier tipo de actividad constructiva, con excepción de las que resulten necesarias para el acondicionamiento, la conservación o la protección del Camino de Santiago o de las que respondan a las características tradicionales del ámbito por lo que discurre el Camino.</a:t>
            </a:r>
          </a:p>
          <a:p>
            <a:pPr algn="just"/>
            <a:r>
              <a:rPr lang="es-ES" sz="1600" dirty="0">
                <a:solidFill>
                  <a:schemeClr val="bg1"/>
                </a:solidFill>
              </a:rPr>
              <a:t>Excepcionalmente, mediante resolución expresa de la </a:t>
            </a:r>
            <a:r>
              <a:rPr lang="es-ES" sz="1600" dirty="0" err="1">
                <a:solidFill>
                  <a:schemeClr val="bg1"/>
                </a:solidFill>
              </a:rPr>
              <a:t>consellería</a:t>
            </a:r>
            <a:r>
              <a:rPr lang="es-ES" sz="1600" dirty="0">
                <a:solidFill>
                  <a:schemeClr val="bg1"/>
                </a:solidFill>
              </a:rPr>
              <a:t> competente en materia de patrimonio cultural, podrán autorizarse edificaciones compatibles con el valor cultural del Camino.</a:t>
            </a:r>
          </a:p>
          <a:p>
            <a:pPr algn="just"/>
            <a:endParaRPr lang="es-ES" sz="1600" dirty="0">
              <a:solidFill>
                <a:schemeClr val="bg1"/>
              </a:solidFill>
            </a:endParaRPr>
          </a:p>
          <a:p>
            <a:pPr algn="just"/>
            <a:r>
              <a:rPr lang="es-ES" sz="1600" dirty="0">
                <a:solidFill>
                  <a:schemeClr val="bg1"/>
                </a:solidFill>
              </a:rPr>
              <a:t> En el ámbito delimitado del territorio histórico del Camino de Santiago se prohíben los siguientes usos y actividades:</a:t>
            </a:r>
          </a:p>
          <a:p>
            <a:pPr algn="just"/>
            <a:r>
              <a:rPr lang="es-ES" sz="1600" dirty="0">
                <a:solidFill>
                  <a:schemeClr val="bg1"/>
                </a:solidFill>
              </a:rPr>
              <a:t>la) Las explotaciones mineras y canteras, incluidas las extracciones de graba y arena.</a:t>
            </a:r>
          </a:p>
          <a:p>
            <a:pPr algn="just"/>
            <a:r>
              <a:rPr lang="es-ES" sz="1600" dirty="0">
                <a:solidFill>
                  <a:schemeClr val="bg1"/>
                </a:solidFill>
              </a:rPr>
              <a:t>b) Las instalaciones para la gestión de residuos y escombreras, provisionales o definitivos.</a:t>
            </a:r>
          </a:p>
          <a:p>
            <a:pPr algn="just"/>
            <a:r>
              <a:rPr lang="es-ES" sz="1600" dirty="0">
                <a:solidFill>
                  <a:schemeClr val="bg1"/>
                </a:solidFill>
              </a:rPr>
              <a:t>c) La publicidad o los carteles en tramos no urbanos que excedan de la finalidad meramente indicativa para la localización de servicios o establecimientos, lo que tendrá que ser expresamente autorizado por la </a:t>
            </a:r>
            <a:r>
              <a:rPr lang="es-ES" sz="1600" dirty="0" err="1">
                <a:solidFill>
                  <a:schemeClr val="bg1"/>
                </a:solidFill>
              </a:rPr>
              <a:t>consellería</a:t>
            </a:r>
            <a:r>
              <a:rPr lang="es-ES" sz="1600" dirty="0">
                <a:solidFill>
                  <a:schemeClr val="bg1"/>
                </a:solidFill>
              </a:rPr>
              <a:t> competente en materia de patrimonio cultural. En tramos urbanos, su</a:t>
            </a:r>
          </a:p>
          <a:p>
            <a:pPr algn="just"/>
            <a:r>
              <a:rPr lang="es-ES" sz="1600" dirty="0">
                <a:solidFill>
                  <a:schemeClr val="bg1"/>
                </a:solidFill>
              </a:rPr>
              <a:t>regulación le corresponde al respectivo ayuntamiento.</a:t>
            </a:r>
          </a:p>
        </p:txBody>
      </p:sp>
    </p:spTree>
    <p:extLst>
      <p:ext uri="{BB962C8B-B14F-4D97-AF65-F5344CB8AC3E}">
        <p14:creationId xmlns:p14="http://schemas.microsoft.com/office/powerpoint/2010/main" val="1602191441"/>
      </p:ext>
    </p:extLst>
  </p:cSld>
  <p:clrMapOvr>
    <a:masterClrMapping/>
  </p:clrMapOvr>
  <p:transition spd="slow">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23528" y="620688"/>
            <a:ext cx="8712968" cy="6771084"/>
          </a:xfrm>
          <a:prstGeom prst="rect">
            <a:avLst/>
          </a:prstGeom>
          <a:noFill/>
        </p:spPr>
        <p:txBody>
          <a:bodyPr wrap="square" rtlCol="0">
            <a:spAutoFit/>
          </a:bodyPr>
          <a:lstStyle/>
          <a:p>
            <a:pPr algn="just"/>
            <a:endParaRPr lang="es-ES" dirty="0"/>
          </a:p>
          <a:p>
            <a:pPr algn="just"/>
            <a:r>
              <a:rPr lang="es-ES" sz="1600" dirty="0">
                <a:solidFill>
                  <a:schemeClr val="bg1"/>
                </a:solidFill>
              </a:rPr>
              <a:t>Decreto 227/2011, de 2 de diciembre, por lo que se aprueba la delimitación de la ruta principal del Camino de Santiago, Camino Francés, desde la entrada en el municipio de </a:t>
            </a:r>
            <a:r>
              <a:rPr lang="es-ES" sz="1600" dirty="0" err="1">
                <a:solidFill>
                  <a:schemeClr val="bg1"/>
                </a:solidFill>
              </a:rPr>
              <a:t>Pedrafita</a:t>
            </a:r>
            <a:r>
              <a:rPr lang="es-ES" sz="1600" dirty="0">
                <a:solidFill>
                  <a:schemeClr val="bg1"/>
                </a:solidFill>
              </a:rPr>
              <a:t> do </a:t>
            </a:r>
            <a:r>
              <a:rPr lang="es-ES" sz="1600" dirty="0" err="1">
                <a:solidFill>
                  <a:schemeClr val="bg1"/>
                </a:solidFill>
              </a:rPr>
              <a:t>Cebreiro</a:t>
            </a:r>
            <a:r>
              <a:rPr lang="es-ES" sz="1600" dirty="0">
                <a:solidFill>
                  <a:schemeClr val="bg1"/>
                </a:solidFill>
              </a:rPr>
              <a:t> hasta el límite del término municipal de O Pino, con la excepción del tramo entre el lugar de  </a:t>
            </a:r>
            <a:r>
              <a:rPr lang="es-ES" sz="1600" dirty="0" err="1">
                <a:solidFill>
                  <a:schemeClr val="bg1"/>
                </a:solidFill>
              </a:rPr>
              <a:t>Amenal</a:t>
            </a:r>
            <a:r>
              <a:rPr lang="es-ES" sz="1600" dirty="0">
                <a:solidFill>
                  <a:schemeClr val="bg1"/>
                </a:solidFill>
              </a:rPr>
              <a:t> y el límite del aeropuerto de </a:t>
            </a:r>
            <a:r>
              <a:rPr lang="es-ES" sz="1600" dirty="0" err="1">
                <a:solidFill>
                  <a:schemeClr val="bg1"/>
                </a:solidFill>
              </a:rPr>
              <a:t>Lavacolla</a:t>
            </a:r>
            <a:r>
              <a:rPr lang="es-ES" sz="1600" dirty="0">
                <a:solidFill>
                  <a:schemeClr val="bg1"/>
                </a:solidFill>
              </a:rPr>
              <a:t>, en el Ayuntamiento de O Pino.</a:t>
            </a:r>
          </a:p>
          <a:p>
            <a:pPr algn="just"/>
            <a:endParaRPr lang="es-ES" sz="1600" dirty="0">
              <a:solidFill>
                <a:schemeClr val="bg1"/>
              </a:solidFill>
            </a:endParaRPr>
          </a:p>
          <a:p>
            <a:pPr algn="just"/>
            <a:r>
              <a:rPr lang="es-ES" sz="1600" dirty="0">
                <a:solidFill>
                  <a:schemeClr val="bg1"/>
                </a:solidFill>
              </a:rPr>
              <a:t>Decreto 144/2012, de 29 de junio (DOG  nº 133, de 12/07/2012), por lo que se aprueba la delimitación del Camino de Santiago, Camino Francés, entre el lugar de O  </a:t>
            </a:r>
            <a:r>
              <a:rPr lang="es-ES" sz="1600" dirty="0" err="1">
                <a:solidFill>
                  <a:schemeClr val="bg1"/>
                </a:solidFill>
              </a:rPr>
              <a:t>Amenal</a:t>
            </a:r>
            <a:r>
              <a:rPr lang="es-ES" sz="1600" dirty="0">
                <a:solidFill>
                  <a:schemeClr val="bg1"/>
                </a:solidFill>
              </a:rPr>
              <a:t> y el límite del aeropuerto de la </a:t>
            </a:r>
            <a:r>
              <a:rPr lang="es-ES" sz="1600" dirty="0" err="1">
                <a:solidFill>
                  <a:schemeClr val="bg1"/>
                </a:solidFill>
              </a:rPr>
              <a:t>Lavacolla</a:t>
            </a:r>
            <a:r>
              <a:rPr lang="es-ES" sz="1600" dirty="0">
                <a:solidFill>
                  <a:schemeClr val="bg1"/>
                </a:solidFill>
              </a:rPr>
              <a:t>, en el ayuntamiento de O Pino.</a:t>
            </a:r>
          </a:p>
          <a:p>
            <a:pPr algn="just"/>
            <a:endParaRPr lang="es-ES" sz="1600" dirty="0">
              <a:solidFill>
                <a:schemeClr val="bg1"/>
              </a:solidFill>
            </a:endParaRPr>
          </a:p>
          <a:p>
            <a:pPr algn="just"/>
            <a:r>
              <a:rPr lang="es-ES" sz="1600" dirty="0">
                <a:solidFill>
                  <a:schemeClr val="bg1"/>
                </a:solidFill>
              </a:rPr>
              <a:t>Decreto 247/2012, de 22 de noviembre, por lo que se aprueba la delimitación del Camino de Santiago, Camino Francés, en el ayuntamiento de Santiago de Compostela.</a:t>
            </a:r>
          </a:p>
          <a:p>
            <a:pPr algn="just"/>
            <a:endParaRPr lang="es-ES" sz="1600" dirty="0">
              <a:solidFill>
                <a:schemeClr val="bg1"/>
              </a:solidFill>
            </a:endParaRPr>
          </a:p>
          <a:p>
            <a:pPr algn="just"/>
            <a:r>
              <a:rPr lang="es-ES" sz="1600" dirty="0">
                <a:solidFill>
                  <a:schemeClr val="bg1"/>
                </a:solidFill>
              </a:rPr>
              <a:t>DECRETO 267/2012, de 5 de diciembre, por lo que se aprueba la delimitación del Camino de Santiago del Norte, ruta del interior, también conocido como Camino Primitivo o de  </a:t>
            </a:r>
            <a:r>
              <a:rPr lang="es-ES" sz="1600" dirty="0" err="1">
                <a:solidFill>
                  <a:schemeClr val="bg1"/>
                </a:solidFill>
              </a:rPr>
              <a:t>Ovedo</a:t>
            </a:r>
            <a:r>
              <a:rPr lang="es-ES" sz="1600" dirty="0">
                <a:solidFill>
                  <a:schemeClr val="bg1"/>
                </a:solidFill>
              </a:rPr>
              <a:t>.</a:t>
            </a:r>
          </a:p>
          <a:p>
            <a:pPr algn="just"/>
            <a:r>
              <a:rPr lang="es-ES" sz="1600" dirty="0">
                <a:solidFill>
                  <a:schemeClr val="bg1"/>
                </a:solidFill>
              </a:rPr>
              <a:t>DECRETO 154/2013, de 5 de septiembre, por lo que se aprueba la delimitación de los tramos del Camino de Santiago del Norte, Camino Portugués, Ruta de la Plata y Camino de </a:t>
            </a:r>
            <a:r>
              <a:rPr lang="es-ES" sz="1600" dirty="0" err="1">
                <a:solidFill>
                  <a:schemeClr val="bg1"/>
                </a:solidFill>
              </a:rPr>
              <a:t>Fisterra</a:t>
            </a:r>
            <a:r>
              <a:rPr lang="es-ES" sz="1600" dirty="0">
                <a:solidFill>
                  <a:schemeClr val="bg1"/>
                </a:solidFill>
              </a:rPr>
              <a:t> a su paso por el término municipal de Santiago de Compostela.</a:t>
            </a:r>
          </a:p>
          <a:p>
            <a:pPr algn="just"/>
            <a:endParaRPr lang="es-ES" sz="1600" dirty="0">
              <a:solidFill>
                <a:schemeClr val="bg1"/>
              </a:solidFill>
            </a:endParaRPr>
          </a:p>
          <a:p>
            <a:pPr algn="just"/>
            <a:r>
              <a:rPr lang="es-ES" sz="1600" dirty="0">
                <a:solidFill>
                  <a:schemeClr val="bg1"/>
                </a:solidFill>
              </a:rPr>
              <a:t>DECRETO 158/2014, de 27 de noviembre, por lo que se aprueba la delimitación del Camino de Santiago del Norte, Ruta de la Costa.</a:t>
            </a:r>
          </a:p>
          <a:p>
            <a:pPr algn="just"/>
            <a:r>
              <a:rPr lang="es-ES" sz="1600" dirty="0">
                <a:solidFill>
                  <a:schemeClr val="bg1"/>
                </a:solidFill>
              </a:rPr>
              <a:t>DECRETO 110/2014, de 4 de septiembre, por lo que se aprueba la delimitación del Camino de Santiago Inglés.</a:t>
            </a:r>
          </a:p>
          <a:p>
            <a:pPr algn="just"/>
            <a:endParaRPr lang="es-ES" sz="1600" dirty="0">
              <a:solidFill>
                <a:schemeClr val="bg1"/>
              </a:solidFill>
            </a:endParaRPr>
          </a:p>
          <a:p>
            <a:pPr algn="just"/>
            <a:endParaRPr lang="es-ES" sz="1600" dirty="0">
              <a:solidFill>
                <a:schemeClr val="bg1"/>
              </a:solidFill>
            </a:endParaRPr>
          </a:p>
          <a:p>
            <a:pPr algn="just"/>
            <a:r>
              <a:rPr lang="es-ES" sz="1600" dirty="0" smtClean="0">
                <a:solidFill>
                  <a:schemeClr val="bg1"/>
                </a:solidFill>
              </a:rPr>
              <a:t> </a:t>
            </a:r>
            <a:endParaRPr lang="es-ES" sz="1600" dirty="0">
              <a:solidFill>
                <a:schemeClr val="bg1"/>
              </a:solidFill>
            </a:endParaRPr>
          </a:p>
          <a:p>
            <a:pPr algn="just"/>
            <a:r>
              <a:rPr lang="es-ES" sz="1600" dirty="0">
                <a:solidFill>
                  <a:schemeClr val="bg1"/>
                </a:solidFill>
              </a:rPr>
              <a:t> </a:t>
            </a:r>
            <a:endParaRPr lang="pt-BR" sz="1600" dirty="0">
              <a:solidFill>
                <a:schemeClr val="bg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47601"/>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29651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9144000" cy="596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24377" y="6119156"/>
            <a:ext cx="9036496" cy="830997"/>
          </a:xfrm>
          <a:prstGeom prst="rect">
            <a:avLst/>
          </a:prstGeom>
          <a:noFill/>
        </p:spPr>
        <p:txBody>
          <a:bodyPr wrap="square" rtlCol="0">
            <a:spAutoFit/>
          </a:bodyPr>
          <a:lstStyle/>
          <a:p>
            <a:pPr algn="just"/>
            <a:r>
              <a:rPr lang="es-ES" sz="1600" dirty="0" smtClean="0">
                <a:solidFill>
                  <a:schemeClr val="bg1"/>
                </a:solidFill>
              </a:rPr>
              <a:t>La ley prevé </a:t>
            </a:r>
            <a:r>
              <a:rPr lang="es-ES" sz="1600" dirty="0">
                <a:solidFill>
                  <a:schemeClr val="bg1"/>
                </a:solidFill>
              </a:rPr>
              <a:t>medidas de ocupación de los tramos del camino y expropiación </a:t>
            </a:r>
            <a:r>
              <a:rPr lang="es-ES" sz="1600" dirty="0" smtClean="0">
                <a:solidFill>
                  <a:schemeClr val="bg1"/>
                </a:solidFill>
              </a:rPr>
              <a:t>forzosa. Señalización </a:t>
            </a:r>
            <a:r>
              <a:rPr lang="es-ES" sz="1600" dirty="0">
                <a:solidFill>
                  <a:schemeClr val="bg1"/>
                </a:solidFill>
              </a:rPr>
              <a:t>del </a:t>
            </a:r>
            <a:r>
              <a:rPr lang="es-ES" sz="1600" dirty="0" smtClean="0">
                <a:solidFill>
                  <a:schemeClr val="bg1"/>
                </a:solidFill>
              </a:rPr>
              <a:t>Camino </a:t>
            </a:r>
            <a:r>
              <a:rPr lang="es-ES" sz="1600" dirty="0">
                <a:solidFill>
                  <a:schemeClr val="bg1"/>
                </a:solidFill>
              </a:rPr>
              <a:t>de  </a:t>
            </a:r>
            <a:r>
              <a:rPr lang="es-ES" sz="1600" dirty="0" smtClean="0">
                <a:solidFill>
                  <a:schemeClr val="bg1"/>
                </a:solidFill>
              </a:rPr>
              <a:t>Santiago  y un Plan </a:t>
            </a:r>
            <a:r>
              <a:rPr lang="es-ES" sz="1600" dirty="0">
                <a:solidFill>
                  <a:schemeClr val="bg1"/>
                </a:solidFill>
              </a:rPr>
              <a:t>de ordenación del Caminos de Santiago a lo que deberán adaptarse los planes</a:t>
            </a:r>
          </a:p>
        </p:txBody>
      </p:sp>
    </p:spTree>
    <p:extLst>
      <p:ext uri="{BB962C8B-B14F-4D97-AF65-F5344CB8AC3E}">
        <p14:creationId xmlns:p14="http://schemas.microsoft.com/office/powerpoint/2010/main" val="169642352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7145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395536" y="260648"/>
            <a:ext cx="8208912"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s-ES" dirty="0" smtClean="0"/>
              <a:t>PATRIIMONIO ARTÍSTICO </a:t>
            </a:r>
            <a:endParaRPr lang="es-ES" dirty="0"/>
          </a:p>
        </p:txBody>
      </p:sp>
    </p:spTree>
    <p:extLst>
      <p:ext uri="{BB962C8B-B14F-4D97-AF65-F5344CB8AC3E}">
        <p14:creationId xmlns:p14="http://schemas.microsoft.com/office/powerpoint/2010/main" val="22003485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99" y="188640"/>
            <a:ext cx="8315325"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389899" y="908720"/>
            <a:ext cx="8142541" cy="4801314"/>
          </a:xfrm>
          <a:prstGeom prst="rect">
            <a:avLst/>
          </a:prstGeom>
          <a:noFill/>
        </p:spPr>
        <p:txBody>
          <a:bodyPr wrap="square" rtlCol="0">
            <a:spAutoFit/>
          </a:bodyPr>
          <a:lstStyle/>
          <a:p>
            <a:endParaRPr lang="es-ES" dirty="0"/>
          </a:p>
          <a:p>
            <a:pPr algn="just"/>
            <a:r>
              <a:rPr lang="es-ES" dirty="0">
                <a:solidFill>
                  <a:schemeClr val="bg1"/>
                </a:solidFill>
              </a:rPr>
              <a:t>Concepto patrimonio artístico </a:t>
            </a:r>
          </a:p>
          <a:p>
            <a:pPr algn="just"/>
            <a:r>
              <a:rPr lang="es-ES" dirty="0">
                <a:solidFill>
                  <a:schemeClr val="bg1"/>
                </a:solidFill>
              </a:rPr>
              <a:t>A los efectos de esta ley, integran el patrimonio artístico de Galicia las manifestaciones pictóricas, escultóricas, cinematográficas, fotográficas, musicales y de las restantes artes plásticas, de especial relevancia, de interés para Galicia. </a:t>
            </a:r>
          </a:p>
          <a:p>
            <a:pPr algn="just"/>
            <a:r>
              <a:rPr lang="es-ES" dirty="0">
                <a:solidFill>
                  <a:schemeClr val="bg1"/>
                </a:solidFill>
              </a:rPr>
              <a:t>CATALOGADOS POR LEY:</a:t>
            </a:r>
          </a:p>
          <a:p>
            <a:pPr algn="just"/>
            <a:r>
              <a:rPr lang="es-ES" dirty="0">
                <a:solidFill>
                  <a:schemeClr val="bg1"/>
                </a:solidFill>
              </a:rPr>
              <a:t>Sin perjuicio de su posible declaración como bienes de interés cultural de forma individualizada, se incluirán en el Catálogo del Patrimonio Cultural de Galicia las manifestaciones escultóricas realizadas en madera y las manifestaciones pictóricas cuya antigüedad sea anterior a 1600. </a:t>
            </a:r>
          </a:p>
          <a:p>
            <a:pPr algn="just"/>
            <a:r>
              <a:rPr lang="es-ES" dirty="0">
                <a:solidFill>
                  <a:schemeClr val="bg1"/>
                </a:solidFill>
              </a:rPr>
              <a:t>BIC POR LEY: Los escudos elaborados con anterioridad a 1901 tienen la consideración de bienes de interés cultural. </a:t>
            </a:r>
          </a:p>
          <a:p>
            <a:pPr algn="just"/>
            <a:r>
              <a:rPr lang="es-ES" dirty="0">
                <a:solidFill>
                  <a:schemeClr val="bg1"/>
                </a:solidFill>
              </a:rPr>
              <a:t>La </a:t>
            </a:r>
            <a:r>
              <a:rPr lang="es-ES" dirty="0" err="1">
                <a:solidFill>
                  <a:schemeClr val="bg1"/>
                </a:solidFill>
              </a:rPr>
              <a:t>consellaría</a:t>
            </a:r>
            <a:r>
              <a:rPr lang="es-ES" dirty="0">
                <a:solidFill>
                  <a:schemeClr val="bg1"/>
                </a:solidFill>
              </a:rPr>
              <a:t> competente en materia de patrimonio cultural elaborará instrucciones que incluyan las características genéricas de los bienes muebles que reúnan valores culturales que los hagan pertenecientes al patrimonio artístico y mismo su clasificación como bienes de interés cultural o catalogados. </a:t>
            </a:r>
            <a:r>
              <a:rPr lang="es-ES" dirty="0" smtClean="0">
                <a:solidFill>
                  <a:schemeClr val="bg1"/>
                </a:solidFill>
              </a:rPr>
              <a:t> </a:t>
            </a:r>
            <a:endParaRPr lang="es-ES" dirty="0">
              <a:solidFill>
                <a:schemeClr val="bg1"/>
              </a:solidFill>
            </a:endParaRPr>
          </a:p>
          <a:p>
            <a:pPr algn="just"/>
            <a:r>
              <a:rPr lang="es-ES" dirty="0">
                <a:solidFill>
                  <a:schemeClr val="bg1"/>
                </a:solidFill>
              </a:rPr>
              <a:t> </a:t>
            </a:r>
          </a:p>
        </p:txBody>
      </p:sp>
    </p:spTree>
    <p:extLst>
      <p:ext uri="{BB962C8B-B14F-4D97-AF65-F5344CB8AC3E}">
        <p14:creationId xmlns:p14="http://schemas.microsoft.com/office/powerpoint/2010/main" val="1874664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0" y="526473"/>
            <a:ext cx="9036496" cy="3785652"/>
          </a:xfrm>
          <a:prstGeom prst="rect">
            <a:avLst/>
          </a:prstGeom>
          <a:noFill/>
        </p:spPr>
        <p:txBody>
          <a:bodyPr wrap="square" rtlCol="0">
            <a:spAutoFit/>
          </a:bodyPr>
          <a:lstStyle/>
          <a:p>
            <a:pPr algn="just"/>
            <a:r>
              <a:rPr lang="es-ES" sz="1600" dirty="0" smtClean="0">
                <a:solidFill>
                  <a:schemeClr val="bg1"/>
                </a:solidFill>
              </a:rPr>
              <a:t>“</a:t>
            </a:r>
            <a:r>
              <a:rPr lang="es-ES" sz="1400" dirty="0" smtClean="0">
                <a:solidFill>
                  <a:schemeClr val="bg1"/>
                </a:solidFill>
              </a:rPr>
              <a:t>Debe, pues, afirmarse la existencia de una competencia concurrente del Estado y las Comunidades Autónomas en materia de cultura con una acción autonómica específica, pero teniéndola también el Estado «en el área de preservación del patrimonio cultural común, pero también en aquello que precise de tratamientos generales o que haga menester esa acción pública cuando los fines culturales no pudieran lograrse desde otras instancias» (STC 49/1984 ambas citadas).</a:t>
            </a:r>
          </a:p>
          <a:p>
            <a:pPr algn="just"/>
            <a:r>
              <a:rPr lang="es-ES" sz="1400" dirty="0" smtClean="0">
                <a:solidFill>
                  <a:schemeClr val="bg1"/>
                </a:solidFill>
              </a:rPr>
              <a:t>(…)</a:t>
            </a:r>
          </a:p>
          <a:p>
            <a:pPr algn="just"/>
            <a:r>
              <a:rPr lang="es-ES" sz="1400" dirty="0" smtClean="0">
                <a:solidFill>
                  <a:schemeClr val="bg1"/>
                </a:solidFill>
              </a:rPr>
              <a:t>No cabe sin embargo extender la competencia estatal a ámbitos no queridos por el constituyente, por efecto de aquella incardinación general del patrimonio histórico artístico en el término cultural, pues por esta vía se dejarían vacíos de contenido los títulos del bloque de la constitucionalidad que se limitan a regular una porción definida del amplio espectro de la misma. Existe en la materia que nos ocupa un título de atribución al Estado definido en el art. 149.1.28 C.E. al que se contrapone el que atribuye competencias a las Comunidades fundado en los Estatutos de Autonomía. De ahí que la distribución de competencias Estado-Comunidades Autónomas en cuanto al Patrimonio Cultural, Artístico y Monumental haya de partir de aquel título estatal pero articulándolo con los preceptos estatutarios que definen competencias asumidas por las Comunidades Autónomas en la materia. El Estado ostenta, pues, la competencia exclusiva en la defensa de dicho patrimonio contra la exportación y la expoliación, y las Comunidades Autónomas recurrentes en lo restante, según sus respectivos Estatutos; sin que ello implique que la eventual afectación de intereses generales o la concurrencia de otros títulos competenciales del Estado en materia determinada no deban también tenerse presentes como límites que habrá de ponderar en cada caso concreto. (Así los títulos que resultan, v. gr. de los números 6 y 8 del art. 149.1.)”</a:t>
            </a:r>
            <a:endParaRPr lang="es-ES" sz="1400" dirty="0">
              <a:solidFill>
                <a:schemeClr val="bg1"/>
              </a:solidFill>
            </a:endParaRPr>
          </a:p>
        </p:txBody>
      </p:sp>
      <p:sp>
        <p:nvSpPr>
          <p:cNvPr id="5" name="4 CuadroTexto"/>
          <p:cNvSpPr txBox="1"/>
          <p:nvPr/>
        </p:nvSpPr>
        <p:spPr>
          <a:xfrm>
            <a:off x="395536" y="188640"/>
            <a:ext cx="7992888"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SENTENCIA TRIBUNAL CONSTITUCIONAL 31 DE ENERO DE 1991</a:t>
            </a:r>
            <a:endParaRPr lang="es-ES" dirty="0"/>
          </a:p>
        </p:txBody>
      </p:sp>
      <p:sp>
        <p:nvSpPr>
          <p:cNvPr id="7" name="6 CuadroTexto"/>
          <p:cNvSpPr txBox="1"/>
          <p:nvPr/>
        </p:nvSpPr>
        <p:spPr>
          <a:xfrm>
            <a:off x="179512" y="4653136"/>
            <a:ext cx="8640960" cy="2400657"/>
          </a:xfrm>
          <a:prstGeom prst="rect">
            <a:avLst/>
          </a:prstGeom>
          <a:noFill/>
        </p:spPr>
        <p:txBody>
          <a:bodyPr wrap="square" rtlCol="0">
            <a:spAutoFit/>
          </a:bodyPr>
          <a:lstStyle/>
          <a:p>
            <a:r>
              <a:rPr lang="es-ES" dirty="0" smtClean="0">
                <a:solidFill>
                  <a:schemeClr val="bg1"/>
                </a:solidFill>
              </a:rPr>
              <a:t>Ley 16/1985, de 25 de junio, del Patrimonio Histórico Español:</a:t>
            </a:r>
          </a:p>
          <a:p>
            <a:pPr algn="just"/>
            <a:r>
              <a:rPr lang="es-ES" sz="2400" b="1" dirty="0" smtClean="0">
                <a:solidFill>
                  <a:srgbClr val="FF0000"/>
                </a:solidFill>
              </a:rPr>
              <a:t>NO ES BÁSICA </a:t>
            </a:r>
          </a:p>
          <a:p>
            <a:pPr lvl="0" algn="just"/>
            <a:r>
              <a:rPr lang="es-ES" dirty="0" smtClean="0">
                <a:solidFill>
                  <a:schemeClr val="bg1"/>
                </a:solidFill>
              </a:rPr>
              <a:t>Se aplica:</a:t>
            </a:r>
          </a:p>
          <a:p>
            <a:pPr lvl="0" algn="just"/>
            <a:r>
              <a:rPr lang="es-ES" dirty="0" smtClean="0">
                <a:solidFill>
                  <a:schemeClr val="bg1"/>
                </a:solidFill>
              </a:rPr>
              <a:t>Supuestos de exportación y la expoliación</a:t>
            </a:r>
          </a:p>
          <a:p>
            <a:pPr lvl="0" algn="just"/>
            <a:r>
              <a:rPr lang="es-ES" dirty="0" smtClean="0">
                <a:solidFill>
                  <a:schemeClr val="bg1"/>
                </a:solidFill>
              </a:rPr>
              <a:t>Los museos, bibliotecas y archivos de titularidad estatal gestionados  por las Comunidades Autónomas.</a:t>
            </a:r>
          </a:p>
          <a:p>
            <a:endParaRPr lang="es-ES" dirty="0" smtClean="0"/>
          </a:p>
          <a:p>
            <a:endParaRPr lang="es-ES" dirty="0" smtClean="0"/>
          </a:p>
        </p:txBody>
      </p:sp>
    </p:spTree>
    <p:extLst>
      <p:ext uri="{BB962C8B-B14F-4D97-AF65-F5344CB8AC3E}">
        <p14:creationId xmlns:p14="http://schemas.microsoft.com/office/powerpoint/2010/main" val="308431249"/>
      </p:ext>
    </p:extLst>
  </p:cSld>
  <p:clrMapOvr>
    <a:masterClrMapping/>
  </p:clrMapOvr>
  <p:transition spd="slow">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6632"/>
            <a:ext cx="8315325"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539552" y="1052736"/>
            <a:ext cx="8027293" cy="2862322"/>
          </a:xfrm>
          <a:prstGeom prst="rect">
            <a:avLst/>
          </a:prstGeom>
          <a:noFill/>
        </p:spPr>
        <p:txBody>
          <a:bodyPr wrap="square" rtlCol="0">
            <a:spAutoFit/>
          </a:bodyPr>
          <a:lstStyle/>
          <a:p>
            <a:pPr algn="just"/>
            <a:r>
              <a:rPr lang="es-ES" dirty="0">
                <a:solidFill>
                  <a:schemeClr val="bg1"/>
                </a:solidFill>
              </a:rPr>
              <a:t>Cualquier intervención sobre el patrimonio artístico requerirá autorización de la </a:t>
            </a:r>
            <a:r>
              <a:rPr lang="es-ES" dirty="0" err="1">
                <a:solidFill>
                  <a:schemeClr val="bg1"/>
                </a:solidFill>
              </a:rPr>
              <a:t>Consellería</a:t>
            </a:r>
            <a:r>
              <a:rPr lang="es-ES" dirty="0">
                <a:solidFill>
                  <a:schemeClr val="bg1"/>
                </a:solidFill>
              </a:rPr>
              <a:t> con competencias en materia del patrimonio cultural. El silencio es negativo por el transcurso de 3 meses. </a:t>
            </a:r>
          </a:p>
          <a:p>
            <a:pPr algn="just"/>
            <a:r>
              <a:rPr lang="es-ES" dirty="0">
                <a:solidFill>
                  <a:schemeClr val="bg1"/>
                </a:solidFill>
              </a:rPr>
              <a:t>Se exigirá proyecto de intervención por personas con capacitación y habilitación técnica o profesional.</a:t>
            </a:r>
          </a:p>
          <a:p>
            <a:pPr algn="just"/>
            <a:r>
              <a:rPr lang="es-ES" dirty="0">
                <a:solidFill>
                  <a:schemeClr val="bg1"/>
                </a:solidFill>
              </a:rPr>
              <a:t>Destaca que el traslado de estos bienes requerirá autorización de la </a:t>
            </a:r>
            <a:r>
              <a:rPr lang="es-ES" dirty="0" err="1">
                <a:solidFill>
                  <a:schemeClr val="bg1"/>
                </a:solidFill>
              </a:rPr>
              <a:t>Consellería</a:t>
            </a:r>
            <a:r>
              <a:rPr lang="es-ES" dirty="0">
                <a:solidFill>
                  <a:schemeClr val="bg1"/>
                </a:solidFill>
              </a:rPr>
              <a:t> de Cultura, con independencia de sí son muebles, o inmuebles o bien se son BIC o catalogados.</a:t>
            </a:r>
          </a:p>
          <a:p>
            <a:pPr algn="just"/>
            <a:r>
              <a:rPr lang="es-ES" dirty="0">
                <a:solidFill>
                  <a:schemeClr val="bg1"/>
                </a:solidFill>
              </a:rPr>
              <a:t>Peculiaridad: La referencia al patrimonio artístico de la Xunta de Galicia que será lo de su titularidad.</a:t>
            </a:r>
          </a:p>
        </p:txBody>
      </p:sp>
    </p:spTree>
    <p:extLst>
      <p:ext uri="{BB962C8B-B14F-4D97-AF65-F5344CB8AC3E}">
        <p14:creationId xmlns:p14="http://schemas.microsoft.com/office/powerpoint/2010/main" val="33225752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10530"/>
            <a:ext cx="9144000" cy="40011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s-ES" sz="2000" dirty="0" smtClean="0"/>
              <a:t>PATRIMONIO ARQUITECTÓNICO</a:t>
            </a:r>
            <a:endParaRPr lang="es-ES"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832" y="764704"/>
            <a:ext cx="7596336" cy="52210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CuadroTexto"/>
          <p:cNvSpPr txBox="1"/>
          <p:nvPr/>
        </p:nvSpPr>
        <p:spPr>
          <a:xfrm>
            <a:off x="6084168" y="6309320"/>
            <a:ext cx="2448272" cy="369332"/>
          </a:xfrm>
          <a:prstGeom prst="rect">
            <a:avLst/>
          </a:prstGeom>
          <a:noFill/>
        </p:spPr>
        <p:txBody>
          <a:bodyPr wrap="square" rtlCol="0">
            <a:spAutoFit/>
          </a:bodyPr>
          <a:lstStyle/>
          <a:p>
            <a:pPr algn="just"/>
            <a:r>
              <a:rPr lang="es-ES" dirty="0" smtClean="0">
                <a:solidFill>
                  <a:schemeClr val="bg1"/>
                </a:solidFill>
              </a:rPr>
              <a:t>Muralla de Lugo</a:t>
            </a:r>
            <a:endParaRPr lang="es-ES" dirty="0">
              <a:solidFill>
                <a:schemeClr val="bg1"/>
              </a:solidFill>
            </a:endParaRPr>
          </a:p>
        </p:txBody>
      </p:sp>
    </p:spTree>
    <p:extLst>
      <p:ext uri="{BB962C8B-B14F-4D97-AF65-F5344CB8AC3E}">
        <p14:creationId xmlns:p14="http://schemas.microsoft.com/office/powerpoint/2010/main" val="23947867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93" y="0"/>
            <a:ext cx="9255126"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476672"/>
            <a:ext cx="8964488" cy="6001643"/>
          </a:xfrm>
          <a:prstGeom prst="rect">
            <a:avLst/>
          </a:prstGeom>
          <a:noFill/>
        </p:spPr>
        <p:txBody>
          <a:bodyPr wrap="square" rtlCol="0">
            <a:spAutoFit/>
          </a:bodyPr>
          <a:lstStyle/>
          <a:p>
            <a:pPr algn="just"/>
            <a:r>
              <a:rPr lang="es-ES" sz="1600" b="1" u="sng" dirty="0" smtClean="0">
                <a:solidFill>
                  <a:schemeClr val="bg1"/>
                </a:solidFill>
              </a:rPr>
              <a:t>Artículo </a:t>
            </a:r>
            <a:r>
              <a:rPr lang="es-ES" sz="1600" b="1" u="sng" dirty="0">
                <a:solidFill>
                  <a:schemeClr val="bg1"/>
                </a:solidFill>
              </a:rPr>
              <a:t>87. Concepto</a:t>
            </a:r>
          </a:p>
          <a:p>
            <a:pPr algn="just"/>
            <a:r>
              <a:rPr lang="es-ES" sz="1600" dirty="0">
                <a:solidFill>
                  <a:schemeClr val="bg1"/>
                </a:solidFill>
              </a:rPr>
              <a:t>A los efectos de esta ley, integran el patrimonio arquitectónico los inmuebles y los conjuntos de estos, las obras de la arquitectura y la ingeniería histórica a las que se les reconozca un papel relevante en la construcción del territorio y en su caracterización cultural y sean testimonio de una época histórica o de los cambios en la forma de entenderla.</a:t>
            </a:r>
          </a:p>
          <a:p>
            <a:pPr algn="just"/>
            <a:r>
              <a:rPr lang="es-ES" sz="1600" b="1" u="sng" dirty="0" smtClean="0">
                <a:solidFill>
                  <a:schemeClr val="bg1"/>
                </a:solidFill>
              </a:rPr>
              <a:t>Presunciones</a:t>
            </a:r>
            <a:r>
              <a:rPr lang="es-ES" sz="1600" b="1" u="sng" dirty="0">
                <a:solidFill>
                  <a:schemeClr val="bg1"/>
                </a:solidFill>
              </a:rPr>
              <a:t>:</a:t>
            </a:r>
          </a:p>
          <a:p>
            <a:pPr algn="just"/>
            <a:r>
              <a:rPr lang="es-ES" sz="1600" dirty="0">
                <a:solidFill>
                  <a:schemeClr val="bg1"/>
                </a:solidFill>
              </a:rPr>
              <a:t>la) Los bienes propios de la arquitectura defensiva, entendiendo por tal todas las estructuras construidas a lo largo de la historia para la defensa y el control de un territorio del que forman parte. Todas estas tipologías de inmuebles construidos antes de 1849 tienen la consideración de bienes de interés cultural.</a:t>
            </a:r>
          </a:p>
          <a:p>
            <a:pPr algn="just"/>
            <a:r>
              <a:rPr lang="es-ES" sz="1600" dirty="0">
                <a:solidFill>
                  <a:schemeClr val="bg1"/>
                </a:solidFill>
              </a:rPr>
              <a:t>b) Los edificios relacionados con el culto religioso católico y de otras confesiones, aunque perdieran su uso, como catedrales, monasterios, conventos, colegiatas, iglesias, ermitas, capillas, seminarios o casas rectorales, construidos con anterioridad a 1836</a:t>
            </a:r>
            <a:r>
              <a:rPr lang="es-ES" sz="1600" dirty="0" smtClean="0">
                <a:solidFill>
                  <a:schemeClr val="bg1"/>
                </a:solidFill>
              </a:rPr>
              <a:t>.</a:t>
            </a:r>
          </a:p>
          <a:p>
            <a:pPr algn="just"/>
            <a:r>
              <a:rPr lang="es-ES" sz="1600" dirty="0" smtClean="0">
                <a:solidFill>
                  <a:schemeClr val="bg1"/>
                </a:solidFill>
              </a:rPr>
              <a:t> </a:t>
            </a:r>
            <a:r>
              <a:rPr lang="es-ES" sz="1600" dirty="0">
                <a:solidFill>
                  <a:schemeClr val="bg1"/>
                </a:solidFill>
              </a:rPr>
              <a:t>c) Los edificios y construcciones propias de la arquitectura civil, que sirvieran para uso público comunitario construidos con anterioridad a 1926.</a:t>
            </a:r>
          </a:p>
          <a:p>
            <a:pPr algn="just"/>
            <a:r>
              <a:rPr lang="es-ES" sz="1600" dirty="0">
                <a:solidFill>
                  <a:schemeClr val="bg1"/>
                </a:solidFill>
              </a:rPr>
              <a:t>d) Los edificios destinados al uso privado o conjuntos de los dichos edificios de carácter rural o urbano, construidos con anterioridad a 1803</a:t>
            </a:r>
          </a:p>
          <a:p>
            <a:pPr algn="just"/>
            <a:r>
              <a:rPr lang="es-ES" sz="1600" dirty="0">
                <a:solidFill>
                  <a:schemeClr val="bg1"/>
                </a:solidFill>
              </a:rPr>
              <a:t>y) Los edificios relevantes de la arquitectura  ecléctica, modernista, racionalista, del movimiento moderno o característico de la compleja sucesión de movimientos y tendencias arquitectónicas que recorren el período de las primeras vanguardias y el movimiento moderno durante el siglo  XX hasta 1965, incluida la arquitectura de indianos. </a:t>
            </a:r>
          </a:p>
          <a:p>
            <a:pPr algn="just"/>
            <a:r>
              <a:rPr lang="es-ES" sz="1600" dirty="0">
                <a:solidFill>
                  <a:schemeClr val="bg1"/>
                </a:solidFill>
              </a:rPr>
              <a:t>f) Los inmuebles y construcciones propias de las obras públicas y la ingeniería histórica que aparecen integrados de forma armónica en el paisaje formando parte de las ciudades, núcleos urbanos o rurales tradicionales y de las franjas territoriales construidos antes de 1901.</a:t>
            </a:r>
          </a:p>
          <a:p>
            <a:pPr algn="just"/>
            <a:endParaRPr lang="es-ES" sz="1600" dirty="0">
              <a:solidFill>
                <a:schemeClr val="bg1"/>
              </a:solidFill>
            </a:endParaRPr>
          </a:p>
        </p:txBody>
      </p:sp>
    </p:spTree>
    <p:extLst>
      <p:ext uri="{BB962C8B-B14F-4D97-AF65-F5344CB8AC3E}">
        <p14:creationId xmlns:p14="http://schemas.microsoft.com/office/powerpoint/2010/main" val="247798351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57" y="6133"/>
            <a:ext cx="9259888"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908720"/>
            <a:ext cx="9144000" cy="4524315"/>
          </a:xfrm>
          <a:prstGeom prst="rect">
            <a:avLst/>
          </a:prstGeom>
          <a:noFill/>
        </p:spPr>
        <p:txBody>
          <a:bodyPr wrap="square" rtlCol="0">
            <a:spAutoFit/>
          </a:bodyPr>
          <a:lstStyle/>
          <a:p>
            <a:pPr algn="just"/>
            <a:r>
              <a:rPr lang="es-ES" dirty="0">
                <a:solidFill>
                  <a:schemeClr val="bg1"/>
                </a:solidFill>
              </a:rPr>
              <a:t>INTERVENCIONES:</a:t>
            </a:r>
          </a:p>
          <a:p>
            <a:pPr algn="just"/>
            <a:endParaRPr lang="es-ES" dirty="0">
              <a:solidFill>
                <a:schemeClr val="bg1"/>
              </a:solidFill>
            </a:endParaRPr>
          </a:p>
          <a:p>
            <a:pPr algn="just"/>
            <a:r>
              <a:rPr lang="es-ES" dirty="0">
                <a:solidFill>
                  <a:schemeClr val="bg1"/>
                </a:solidFill>
              </a:rPr>
              <a:t>Cualquier intervención sobre uno bien integrante del patrimonio arquitectónico declarado de interés cultural o catalogado se basará en un riguroso análisis crítico de sus valores culturales por un equipo interdisciplinar compuesto por personal técnico y profesional competente en cada una de las materias objeto de estudio, en el caso de los bienes más relevantes. </a:t>
            </a:r>
          </a:p>
          <a:p>
            <a:pPr algn="just"/>
            <a:endParaRPr lang="es-ES" dirty="0">
              <a:solidFill>
                <a:schemeClr val="bg1"/>
              </a:solidFill>
            </a:endParaRPr>
          </a:p>
          <a:p>
            <a:pPr algn="just"/>
            <a:r>
              <a:rPr lang="es-ES" dirty="0">
                <a:solidFill>
                  <a:schemeClr val="bg1"/>
                </a:solidFill>
              </a:rPr>
              <a:t>La declaración de interés cultural de bienes integrantes del patrimonio arquitectónico podrá establecer el deber de redactar un plan de conservación que tenga por finalidad guiar las intervenciones de mantenimiento, conservación, consolidación, restauración y rehabilitación (planes directores, planes integrales de conservación, planes de conservación preventiva). Deberán ser aprobados por la </a:t>
            </a:r>
            <a:r>
              <a:rPr lang="es-ES" dirty="0" err="1">
                <a:solidFill>
                  <a:schemeClr val="bg1"/>
                </a:solidFill>
              </a:rPr>
              <a:t>Consellería</a:t>
            </a:r>
            <a:r>
              <a:rPr lang="es-ES" dirty="0">
                <a:solidFill>
                  <a:schemeClr val="bg1"/>
                </a:solidFill>
              </a:rPr>
              <a:t> y hasta entonces sólo se podrán realizar labores de investigación,  de mantenimiento o parciales de conservación, de consolidación, de restauración o de reestructuración puntual con el objeto de adecuación funcional para potenciar los usos existentes y mejorar las condiciones de seguridad funcional, accesibilidad y salubridad que no precisen de la rehabilitación integral del monumento. </a:t>
            </a:r>
          </a:p>
        </p:txBody>
      </p:sp>
    </p:spTree>
    <p:extLst>
      <p:ext uri="{BB962C8B-B14F-4D97-AF65-F5344CB8AC3E}">
        <p14:creationId xmlns:p14="http://schemas.microsoft.com/office/powerpoint/2010/main" val="27086488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95536" y="476672"/>
            <a:ext cx="8208912" cy="369332"/>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ES" dirty="0"/>
              <a:t>PATRIMONIO ETNOLÓXICO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030" y="1628800"/>
            <a:ext cx="7487941" cy="4792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CuadroTexto"/>
          <p:cNvSpPr txBox="1"/>
          <p:nvPr/>
        </p:nvSpPr>
        <p:spPr>
          <a:xfrm>
            <a:off x="5220072" y="6237312"/>
            <a:ext cx="2808312" cy="369332"/>
          </a:xfrm>
          <a:prstGeom prst="rect">
            <a:avLst/>
          </a:prstGeom>
          <a:noFill/>
        </p:spPr>
        <p:txBody>
          <a:bodyPr wrap="square" rtlCol="0">
            <a:spAutoFit/>
          </a:bodyPr>
          <a:lstStyle/>
          <a:p>
            <a:pPr algn="just"/>
            <a:r>
              <a:rPr lang="es-ES" dirty="0" err="1" smtClean="0">
                <a:solidFill>
                  <a:schemeClr val="bg1"/>
                </a:solidFill>
              </a:rPr>
              <a:t>Foxo</a:t>
            </a:r>
            <a:r>
              <a:rPr lang="es-ES" dirty="0" smtClean="0">
                <a:solidFill>
                  <a:schemeClr val="bg1"/>
                </a:solidFill>
              </a:rPr>
              <a:t> de lobos de </a:t>
            </a:r>
            <a:r>
              <a:rPr lang="es-ES" dirty="0" err="1" smtClean="0">
                <a:solidFill>
                  <a:schemeClr val="bg1"/>
                </a:solidFill>
              </a:rPr>
              <a:t>Covelo</a:t>
            </a:r>
            <a:endParaRPr lang="es-ES" dirty="0">
              <a:solidFill>
                <a:schemeClr val="bg1"/>
              </a:solidFill>
            </a:endParaRPr>
          </a:p>
        </p:txBody>
      </p:sp>
    </p:spTree>
    <p:extLst>
      <p:ext uri="{BB962C8B-B14F-4D97-AF65-F5344CB8AC3E}">
        <p14:creationId xmlns:p14="http://schemas.microsoft.com/office/powerpoint/2010/main" val="16731733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908720"/>
            <a:ext cx="9144000" cy="6124754"/>
          </a:xfrm>
          <a:prstGeom prst="rect">
            <a:avLst/>
          </a:prstGeom>
          <a:noFill/>
        </p:spPr>
        <p:txBody>
          <a:bodyPr wrap="square" rtlCol="0">
            <a:spAutoFit/>
          </a:bodyPr>
          <a:lstStyle/>
          <a:p>
            <a:pPr algn="just"/>
            <a:r>
              <a:rPr lang="es-ES" sz="1400" b="1" u="sng" dirty="0">
                <a:solidFill>
                  <a:schemeClr val="bg1"/>
                </a:solidFill>
              </a:rPr>
              <a:t>Concepto patrimonio etnológico </a:t>
            </a:r>
            <a:endParaRPr lang="es-ES" sz="1400" b="1" u="sng" dirty="0" smtClean="0">
              <a:solidFill>
                <a:schemeClr val="bg1"/>
              </a:solidFill>
            </a:endParaRPr>
          </a:p>
          <a:p>
            <a:pPr algn="just"/>
            <a:endParaRPr lang="es-ES" sz="1400" b="1" u="sng" dirty="0">
              <a:solidFill>
                <a:schemeClr val="bg1"/>
              </a:solidFill>
            </a:endParaRPr>
          </a:p>
          <a:p>
            <a:pPr algn="just"/>
            <a:r>
              <a:rPr lang="es-ES" sz="1400" dirty="0">
                <a:solidFill>
                  <a:schemeClr val="bg1"/>
                </a:solidFill>
              </a:rPr>
              <a:t>1.A los efectos de esta ley, integran el patrimonio etnológico de Galicia los lugares, bienes muebles o inmuebles, expresiones, así como los conocimientos y técnicas transmitidos  consuetudinariamente, que se consideren relevantes o expresión testimonial significativa de la identidad, la cultura y las formas de vida tradicionales del pueblo gallego.</a:t>
            </a:r>
          </a:p>
          <a:p>
            <a:pPr algn="just"/>
            <a:endParaRPr lang="es-ES" sz="1400" dirty="0">
              <a:solidFill>
                <a:schemeClr val="bg1"/>
              </a:solidFill>
            </a:endParaRPr>
          </a:p>
          <a:p>
            <a:pPr algn="just"/>
            <a:r>
              <a:rPr lang="es-ES" sz="1400" dirty="0">
                <a:solidFill>
                  <a:schemeClr val="bg1"/>
                </a:solidFill>
              </a:rPr>
              <a:t>2. La declaración o catalogación de un bien etnológico de carácter inmaterial podrá incluir la protección de un ámbito territorial vinculado a él, así como la de los bienes muebles o inmuebles que se le asocien.</a:t>
            </a:r>
          </a:p>
          <a:p>
            <a:pPr algn="just"/>
            <a:endParaRPr lang="es-ES" sz="1400" dirty="0">
              <a:solidFill>
                <a:schemeClr val="bg1"/>
              </a:solidFill>
            </a:endParaRPr>
          </a:p>
          <a:p>
            <a:pPr algn="just"/>
            <a:r>
              <a:rPr lang="es-ES" sz="1400" dirty="0">
                <a:solidFill>
                  <a:schemeClr val="bg1"/>
                </a:solidFill>
              </a:rPr>
              <a:t>3. A los efectos de su posible declaración de interés cultural o catalogación o para atribuir valor etnológico a bienes ya declarados o catalogados, se presume el valor etnológico de los siguientes bienes siempre que conserven de forma suficiente su integridad formal y constructiva y los aspectos característicos que determinan su autenticidad:</a:t>
            </a:r>
          </a:p>
          <a:p>
            <a:pPr algn="just"/>
            <a:endParaRPr lang="es-ES" sz="1400" dirty="0">
              <a:solidFill>
                <a:schemeClr val="bg1"/>
              </a:solidFill>
            </a:endParaRPr>
          </a:p>
          <a:p>
            <a:pPr algn="just"/>
            <a:r>
              <a:rPr lang="es-ES" sz="1400" dirty="0" smtClean="0">
                <a:solidFill>
                  <a:schemeClr val="bg1"/>
                </a:solidFill>
              </a:rPr>
              <a:t>a</a:t>
            </a:r>
            <a:r>
              <a:rPr lang="es-ES" sz="1400" dirty="0">
                <a:solidFill>
                  <a:schemeClr val="bg1"/>
                </a:solidFill>
              </a:rPr>
              <a:t>) Los hórreos, los cruceros, las cruces de muertos, las de término y los petos de ánimas.</a:t>
            </a:r>
          </a:p>
          <a:p>
            <a:pPr algn="just"/>
            <a:r>
              <a:rPr lang="es-ES" sz="1400" dirty="0">
                <a:solidFill>
                  <a:schemeClr val="bg1"/>
                </a:solidFill>
              </a:rPr>
              <a:t> b) Las construcciones tradicionales de cubierta vegetal como las pallozas y los  chozos característicos de las sierras gallegas.</a:t>
            </a:r>
          </a:p>
          <a:p>
            <a:pPr algn="just"/>
            <a:r>
              <a:rPr lang="es-ES" sz="1400" dirty="0">
                <a:solidFill>
                  <a:schemeClr val="bg1"/>
                </a:solidFill>
              </a:rPr>
              <a:t>c) Los  </a:t>
            </a:r>
            <a:r>
              <a:rPr lang="es-ES" sz="1400" dirty="0" err="1">
                <a:solidFill>
                  <a:schemeClr val="bg1"/>
                </a:solidFill>
              </a:rPr>
              <a:t>batáns</a:t>
            </a:r>
            <a:r>
              <a:rPr lang="es-ES" sz="1400" dirty="0">
                <a:solidFill>
                  <a:schemeClr val="bg1"/>
                </a:solidFill>
              </a:rPr>
              <a:t> y los molinos de río, mareas o viento tradicionales, incluida la infraestructura hidráulica necesaria para su funcionamiento.</a:t>
            </a:r>
          </a:p>
          <a:p>
            <a:pPr algn="just"/>
            <a:r>
              <a:rPr lang="es-ES" sz="1400" dirty="0">
                <a:solidFill>
                  <a:schemeClr val="bg1"/>
                </a:solidFill>
              </a:rPr>
              <a:t>d) Las fuentes y los lavaderos comunales o públicos de carácter tradicional.</a:t>
            </a:r>
          </a:p>
          <a:p>
            <a:pPr algn="just"/>
            <a:r>
              <a:rPr lang="es-ES" sz="1400" dirty="0">
                <a:solidFill>
                  <a:schemeClr val="bg1"/>
                </a:solidFill>
              </a:rPr>
              <a:t>y) Los hornos de cal,  cerámicos o de pan de uso comunal y carácter tradicional.</a:t>
            </a:r>
          </a:p>
          <a:p>
            <a:pPr algn="just"/>
            <a:r>
              <a:rPr lang="es-ES" sz="1400" dirty="0">
                <a:solidFill>
                  <a:schemeClr val="bg1"/>
                </a:solidFill>
              </a:rPr>
              <a:t>f) Los caminos reales, las </a:t>
            </a:r>
            <a:r>
              <a:rPr lang="es-ES" sz="1400" dirty="0" smtClean="0">
                <a:solidFill>
                  <a:schemeClr val="bg1"/>
                </a:solidFill>
              </a:rPr>
              <a:t>“</a:t>
            </a:r>
            <a:r>
              <a:rPr lang="es-ES" sz="1400" dirty="0" err="1" smtClean="0">
                <a:solidFill>
                  <a:schemeClr val="bg1"/>
                </a:solidFill>
              </a:rPr>
              <a:t>pontellas</a:t>
            </a:r>
            <a:r>
              <a:rPr lang="es-ES" sz="1400" dirty="0" smtClean="0">
                <a:solidFill>
                  <a:schemeClr val="bg1"/>
                </a:solidFill>
              </a:rPr>
              <a:t>” </a:t>
            </a:r>
            <a:r>
              <a:rPr lang="es-ES" sz="1400" dirty="0">
                <a:solidFill>
                  <a:schemeClr val="bg1"/>
                </a:solidFill>
              </a:rPr>
              <a:t>tradicionales y las eras de golpear de carácter comunal, siempre que conserven de forma suficiente su traza, aspecto, carácter, formalización y pavimento #tradicional.</a:t>
            </a:r>
          </a:p>
          <a:p>
            <a:pPr algn="just"/>
            <a:r>
              <a:rPr lang="es-ES" sz="1400" dirty="0">
                <a:solidFill>
                  <a:schemeClr val="bg1"/>
                </a:solidFill>
              </a:rPr>
              <a:t>g) Las  </a:t>
            </a:r>
            <a:r>
              <a:rPr lang="es-ES" sz="1400" dirty="0" err="1" smtClean="0">
                <a:solidFill>
                  <a:schemeClr val="bg1"/>
                </a:solidFill>
              </a:rPr>
              <a:t>alvarizas</a:t>
            </a:r>
            <a:r>
              <a:rPr lang="es-ES" sz="1400" dirty="0" smtClean="0">
                <a:solidFill>
                  <a:schemeClr val="bg1"/>
                </a:solidFill>
              </a:rPr>
              <a:t>, </a:t>
            </a:r>
            <a:r>
              <a:rPr lang="es-ES" sz="1400" dirty="0">
                <a:solidFill>
                  <a:schemeClr val="bg1"/>
                </a:solidFill>
              </a:rPr>
              <a:t>las neveras, las pesquerías o  </a:t>
            </a:r>
            <a:r>
              <a:rPr lang="es-ES" sz="1400" dirty="0" err="1">
                <a:solidFill>
                  <a:schemeClr val="bg1"/>
                </a:solidFill>
              </a:rPr>
              <a:t>gamoas</a:t>
            </a:r>
            <a:r>
              <a:rPr lang="es-ES" sz="1400" dirty="0">
                <a:solidFill>
                  <a:schemeClr val="bg1"/>
                </a:solidFill>
              </a:rPr>
              <a:t> y los </a:t>
            </a:r>
            <a:r>
              <a:rPr lang="es-ES" sz="1400" dirty="0" err="1" smtClean="0">
                <a:solidFill>
                  <a:schemeClr val="bg1"/>
                </a:solidFill>
              </a:rPr>
              <a:t>foxos</a:t>
            </a:r>
            <a:r>
              <a:rPr lang="es-ES" sz="1400" dirty="0" smtClean="0">
                <a:solidFill>
                  <a:schemeClr val="bg1"/>
                </a:solidFill>
              </a:rPr>
              <a:t> </a:t>
            </a:r>
            <a:r>
              <a:rPr lang="es-ES" sz="1400" dirty="0">
                <a:solidFill>
                  <a:schemeClr val="bg1"/>
                </a:solidFill>
              </a:rPr>
              <a:t>de lobo.</a:t>
            </a:r>
          </a:p>
          <a:p>
            <a:pPr algn="just"/>
            <a:r>
              <a:rPr lang="es-ES" sz="1400" dirty="0">
                <a:solidFill>
                  <a:schemeClr val="bg1"/>
                </a:solidFill>
              </a:rPr>
              <a:t>h) Los recintos de feria, los santuarios tradicionales, los quioscos de música y </a:t>
            </a:r>
            <a:r>
              <a:rPr lang="es-ES" sz="1400" dirty="0" smtClean="0">
                <a:solidFill>
                  <a:schemeClr val="bg1"/>
                </a:solidFill>
              </a:rPr>
              <a:t>las </a:t>
            </a:r>
            <a:r>
              <a:rPr lang="es-ES" sz="1400" dirty="0" err="1">
                <a:solidFill>
                  <a:schemeClr val="bg1"/>
                </a:solidFill>
              </a:rPr>
              <a:t>carballeiras</a:t>
            </a:r>
            <a:r>
              <a:rPr lang="es-ES" sz="1400" dirty="0">
                <a:solidFill>
                  <a:schemeClr val="bg1"/>
                </a:solidFill>
              </a:rPr>
              <a:t> de uso público o  consuetudinario relacionado con el tiempo de ocio y la celebración festiva de carácter tradicional.</a:t>
            </a:r>
          </a:p>
          <a:p>
            <a:pPr algn="just"/>
            <a:r>
              <a:rPr lang="es-ES" sz="1400" dirty="0">
                <a:solidFill>
                  <a:schemeClr val="bg1"/>
                </a:solidFill>
              </a:rPr>
              <a:t>i) Las fábricas de salazón, las carpinterías de ribera y las embarcaciones tradicionales del litoral y de los ríos de Galicia.</a:t>
            </a:r>
          </a:p>
          <a:p>
            <a:pPr algn="just"/>
            <a:endParaRPr lang="es-ES" sz="1400" dirty="0">
              <a:solidFill>
                <a:schemeClr val="bg1"/>
              </a:solidFill>
            </a:endParaRPr>
          </a:p>
          <a:p>
            <a:pPr algn="just"/>
            <a:endParaRPr lang="es-ES" sz="1400" dirty="0">
              <a:solidFill>
                <a:schemeClr val="bg1"/>
              </a:solidFill>
            </a:endParaRPr>
          </a:p>
          <a:p>
            <a:pPr algn="just"/>
            <a:r>
              <a:rPr lang="es-ES" sz="1400" dirty="0" smtClean="0">
                <a:solidFill>
                  <a:schemeClr val="bg1"/>
                </a:solidFill>
              </a:rPr>
              <a:t> </a:t>
            </a:r>
            <a:endParaRPr lang="es-ES" sz="1400" dirty="0">
              <a:solidFill>
                <a:schemeClr val="bg1"/>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140252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07504" y="692696"/>
            <a:ext cx="9036496" cy="5355312"/>
          </a:xfrm>
          <a:prstGeom prst="rect">
            <a:avLst/>
          </a:prstGeom>
          <a:noFill/>
        </p:spPr>
        <p:txBody>
          <a:bodyPr wrap="square" rtlCol="0">
            <a:spAutoFit/>
          </a:bodyPr>
          <a:lstStyle/>
          <a:p>
            <a:endParaRPr lang="es-ES" dirty="0"/>
          </a:p>
          <a:p>
            <a:pPr algn="just"/>
            <a:r>
              <a:rPr lang="es-ES" dirty="0">
                <a:solidFill>
                  <a:schemeClr val="bg1"/>
                </a:solidFill>
              </a:rPr>
              <a:t>Las presunciones establecidas en el punto anterior pueden ser objeto de revisión en función de la situación y características del bien. Del mismo modo, podrá reconocérseles un significativo valor etnológico a bienes no incluidos en el punto anterior siempre que así se determine después de un estudio pormenorizado</a:t>
            </a:r>
          </a:p>
          <a:p>
            <a:pPr algn="just"/>
            <a:r>
              <a:rPr lang="es-ES" dirty="0">
                <a:solidFill>
                  <a:schemeClr val="bg1"/>
                </a:solidFill>
              </a:rPr>
              <a:t> BIC DECLARADOS POR LEY:</a:t>
            </a:r>
          </a:p>
          <a:p>
            <a:pPr algn="just"/>
            <a:r>
              <a:rPr lang="es-ES" dirty="0">
                <a:solidFill>
                  <a:schemeClr val="bg1"/>
                </a:solidFill>
              </a:rPr>
              <a:t>Hórreos, los cruceros y los petos de ánimas de los que existan evidencias que puedan confirmar su construcción con anterioridad a 1901. </a:t>
            </a:r>
          </a:p>
          <a:p>
            <a:pPr algn="just"/>
            <a:r>
              <a:rPr lang="es-ES" dirty="0">
                <a:solidFill>
                  <a:schemeClr val="bg1"/>
                </a:solidFill>
              </a:rPr>
              <a:t>No se podrá autorizar la construcción de cierres perimétricos, totales o parciales, a partir de sus soportes, ni la construcción de edificaciones o instalaciones arrimadas a ellos que afecten sus valores culturales. </a:t>
            </a:r>
          </a:p>
          <a:p>
            <a:pPr algn="just"/>
            <a:r>
              <a:rPr lang="es-ES" dirty="0">
                <a:solidFill>
                  <a:schemeClr val="bg1"/>
                </a:solidFill>
              </a:rPr>
              <a:t>OJO: El movimiento dentro de su contorno de protección de este tipo de bienes no se considerará un traslado a los efectos de esta ley ni implicará una necesaria modificación de su delimitación, siempre que se garanticen en el proceso y en el lugar definitivo la significación y la interpretación de sus valores culturales y que se cuente con la autorización previa de la </a:t>
            </a:r>
            <a:r>
              <a:rPr lang="es-ES" dirty="0" err="1">
                <a:solidFill>
                  <a:schemeClr val="bg1"/>
                </a:solidFill>
              </a:rPr>
              <a:t>consellaría</a:t>
            </a:r>
            <a:r>
              <a:rPr lang="es-ES" dirty="0">
                <a:solidFill>
                  <a:schemeClr val="bg1"/>
                </a:solidFill>
              </a:rPr>
              <a:t> competente en materia de patrimonio cultural</a:t>
            </a:r>
          </a:p>
          <a:p>
            <a:endParaRPr lang="es-ES" dirty="0"/>
          </a:p>
          <a:p>
            <a:r>
              <a:rPr lang="es-ES" dirty="0" smtClean="0"/>
              <a:t> </a:t>
            </a:r>
            <a:endParaRPr lang="es-ES" dirty="0"/>
          </a:p>
          <a:p>
            <a:r>
              <a:rPr lang="es-ES" dirty="0"/>
              <a:t> </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64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51693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4704"/>
            <a:ext cx="9143999" cy="6093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CuadroTexto"/>
          <p:cNvSpPr txBox="1"/>
          <p:nvPr/>
        </p:nvSpPr>
        <p:spPr>
          <a:xfrm>
            <a:off x="0" y="161078"/>
            <a:ext cx="91440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PATRIMONIO ARQUEOLÓXICO</a:t>
            </a:r>
            <a:endParaRPr lang="es-ES" dirty="0"/>
          </a:p>
        </p:txBody>
      </p:sp>
      <p:sp>
        <p:nvSpPr>
          <p:cNvPr id="2" name="1 CuadroTexto"/>
          <p:cNvSpPr txBox="1"/>
          <p:nvPr/>
        </p:nvSpPr>
        <p:spPr>
          <a:xfrm>
            <a:off x="4932040" y="6309320"/>
            <a:ext cx="4032448" cy="369332"/>
          </a:xfrm>
          <a:prstGeom prst="rect">
            <a:avLst/>
          </a:prstGeom>
          <a:noFill/>
        </p:spPr>
        <p:txBody>
          <a:bodyPr wrap="square" rtlCol="0">
            <a:spAutoFit/>
          </a:bodyPr>
          <a:lstStyle/>
          <a:p>
            <a:pPr algn="ctr"/>
            <a:r>
              <a:rPr lang="es-ES" dirty="0" smtClean="0">
                <a:solidFill>
                  <a:schemeClr val="bg1">
                    <a:lumMod val="95000"/>
                  </a:schemeClr>
                </a:solidFill>
              </a:rPr>
              <a:t>Dolmen de </a:t>
            </a:r>
            <a:r>
              <a:rPr lang="es-ES" dirty="0" err="1" smtClean="0">
                <a:solidFill>
                  <a:schemeClr val="bg1">
                    <a:lumMod val="95000"/>
                  </a:schemeClr>
                </a:solidFill>
              </a:rPr>
              <a:t>Dombate</a:t>
            </a:r>
            <a:endParaRPr lang="es-ES" dirty="0">
              <a:solidFill>
                <a:schemeClr val="bg1">
                  <a:lumMod val="95000"/>
                </a:schemeClr>
              </a:solidFill>
            </a:endParaRPr>
          </a:p>
        </p:txBody>
      </p:sp>
    </p:spTree>
    <p:extLst>
      <p:ext uri="{BB962C8B-B14F-4D97-AF65-F5344CB8AC3E}">
        <p14:creationId xmlns:p14="http://schemas.microsoft.com/office/powerpoint/2010/main" val="3035121331"/>
      </p:ext>
    </p:extLst>
  </p:cSld>
  <p:clrMapOvr>
    <a:masterClrMapping/>
  </p:clrMapOvr>
  <p:transition spd="slow">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692696"/>
            <a:ext cx="9036496" cy="6771084"/>
          </a:xfrm>
          <a:prstGeom prst="rect">
            <a:avLst/>
          </a:prstGeom>
          <a:noFill/>
        </p:spPr>
        <p:txBody>
          <a:bodyPr wrap="square" rtlCol="0">
            <a:spAutoFit/>
          </a:bodyPr>
          <a:lstStyle/>
          <a:p>
            <a:endParaRPr lang="es-ES" sz="1400" dirty="0"/>
          </a:p>
          <a:p>
            <a:pPr algn="just"/>
            <a:r>
              <a:rPr lang="es-ES" sz="1400" dirty="0">
                <a:solidFill>
                  <a:schemeClr val="bg1"/>
                </a:solidFill>
              </a:rPr>
              <a:t>Artículo 93. Concepto</a:t>
            </a:r>
          </a:p>
          <a:p>
            <a:pPr algn="just"/>
            <a:endParaRPr lang="es-ES" sz="1400" dirty="0">
              <a:solidFill>
                <a:schemeClr val="bg1"/>
              </a:solidFill>
            </a:endParaRPr>
          </a:p>
          <a:p>
            <a:pPr algn="just"/>
            <a:r>
              <a:rPr lang="es-ES" sz="1400" dirty="0">
                <a:solidFill>
                  <a:schemeClr val="bg1"/>
                </a:solidFill>
              </a:rPr>
              <a:t>A los efectos de esta ley, integran el patrimonio arqueológico de Galicia los bienes del patrimonio cultural de Galicia de interés histórico, muebles e inmuebles, susceptibles de ser estudiados con método arqueológico, fueran extraídos o no y tanto se </a:t>
            </a:r>
            <a:r>
              <a:rPr lang="es-ES" sz="1400" dirty="0" err="1">
                <a:solidFill>
                  <a:schemeClr val="bg1"/>
                </a:solidFill>
              </a:rPr>
              <a:t>se</a:t>
            </a:r>
            <a:r>
              <a:rPr lang="es-ES" sz="1400" dirty="0">
                <a:solidFill>
                  <a:schemeClr val="bg1"/>
                </a:solidFill>
              </a:rPr>
              <a:t> encuentran en la superficie como en el subsuelo, en las aguas interiores o en el mar territorial. Asimismo, forman parte de este patrimonio los elementos geológicos y paleontológicos relacionados con la historia humana, sus orígenes, sus antecedentes y su desarrollo sobre lo medio.</a:t>
            </a:r>
          </a:p>
          <a:p>
            <a:pPr algn="just"/>
            <a:endParaRPr lang="es-ES" sz="1400" dirty="0">
              <a:solidFill>
                <a:schemeClr val="bg1"/>
              </a:solidFill>
            </a:endParaRPr>
          </a:p>
          <a:p>
            <a:pPr algn="just"/>
            <a:r>
              <a:rPr lang="es-ES" sz="1400" dirty="0">
                <a:solidFill>
                  <a:schemeClr val="bg1"/>
                </a:solidFill>
              </a:rPr>
              <a:t>PATRIMONIO ARQUEOLÓGICO SUBACUÁTICO</a:t>
            </a:r>
          </a:p>
          <a:p>
            <a:pPr algn="just"/>
            <a:r>
              <a:rPr lang="es-ES" sz="1400" dirty="0">
                <a:solidFill>
                  <a:schemeClr val="bg1"/>
                </a:solidFill>
              </a:rPr>
              <a:t>Artículo 102. Definición</a:t>
            </a:r>
          </a:p>
          <a:p>
            <a:pPr algn="just"/>
            <a:endParaRPr lang="es-ES" sz="1400" dirty="0">
              <a:solidFill>
                <a:schemeClr val="bg1"/>
              </a:solidFill>
            </a:endParaRPr>
          </a:p>
          <a:p>
            <a:pPr marL="342900" indent="-342900" algn="just">
              <a:buAutoNum type="arabicPeriod"/>
            </a:pPr>
            <a:r>
              <a:rPr lang="es-ES" sz="1400" dirty="0" smtClean="0">
                <a:solidFill>
                  <a:schemeClr val="bg1"/>
                </a:solidFill>
              </a:rPr>
              <a:t>A </a:t>
            </a:r>
            <a:r>
              <a:rPr lang="es-ES" sz="1400" dirty="0">
                <a:solidFill>
                  <a:schemeClr val="bg1"/>
                </a:solidFill>
              </a:rPr>
              <a:t>los efectos de esta ley, pertenecen al patrimonio arqueológico subacuático todos los rastros de existencia humana que sean bienes integrantes del patrimonio cultural de Galicia tal como los define el artículo 1, que se hundieran en su mar territorial, parcial o totalmente, susceptibles de ser estudiados y conocidos a través de métodos arqueológicos, fueran extraídos o no del medio en el que se encuentran</a:t>
            </a:r>
            <a:r>
              <a:rPr lang="es-ES" sz="1400" dirty="0" smtClean="0">
                <a:solidFill>
                  <a:schemeClr val="bg1"/>
                </a:solidFill>
              </a:rPr>
              <a:t>.</a:t>
            </a:r>
          </a:p>
          <a:p>
            <a:pPr marL="342900" indent="-342900" algn="just">
              <a:buAutoNum type="arabicPeriod"/>
            </a:pPr>
            <a:endParaRPr lang="es-ES" sz="1400" dirty="0" smtClean="0">
              <a:solidFill>
                <a:schemeClr val="bg1"/>
              </a:solidFill>
            </a:endParaRPr>
          </a:p>
          <a:p>
            <a:pPr algn="just"/>
            <a:r>
              <a:rPr lang="es-ES" sz="1400" dirty="0">
                <a:solidFill>
                  <a:schemeClr val="bg1"/>
                </a:solidFill>
              </a:rPr>
              <a:t> </a:t>
            </a:r>
            <a:r>
              <a:rPr lang="es-ES" sz="1400" b="1" u="sng" dirty="0">
                <a:solidFill>
                  <a:schemeClr val="bg1"/>
                </a:solidFill>
              </a:rPr>
              <a:t>PRESUNCIONES: </a:t>
            </a:r>
            <a:r>
              <a:rPr lang="es-ES" sz="1400" dirty="0">
                <a:solidFill>
                  <a:schemeClr val="bg1"/>
                </a:solidFill>
              </a:rPr>
              <a:t>A los efectos de esta ley, se presume la existencia de valor arqueológico en los restos  paleolíticos,  neolíticos y  megalíticos, como las </a:t>
            </a:r>
            <a:r>
              <a:rPr lang="es-ES" sz="1400" dirty="0" err="1">
                <a:solidFill>
                  <a:schemeClr val="bg1"/>
                </a:solidFill>
              </a:rPr>
              <a:t>mámoas</a:t>
            </a:r>
            <a:r>
              <a:rPr lang="es-ES" sz="1400" dirty="0">
                <a:solidFill>
                  <a:schemeClr val="bg1"/>
                </a:solidFill>
              </a:rPr>
              <a:t>, los menhires y los  </a:t>
            </a:r>
            <a:r>
              <a:rPr lang="es-ES" sz="1400" dirty="0" smtClean="0">
                <a:solidFill>
                  <a:schemeClr val="bg1"/>
                </a:solidFill>
              </a:rPr>
              <a:t>dólmenes</a:t>
            </a:r>
            <a:r>
              <a:rPr lang="es-ES" sz="1400" dirty="0">
                <a:solidFill>
                  <a:schemeClr val="bg1"/>
                </a:solidFill>
              </a:rPr>
              <a:t>,  </a:t>
            </a:r>
            <a:r>
              <a:rPr lang="es-ES" sz="1400" dirty="0" smtClean="0">
                <a:solidFill>
                  <a:schemeClr val="bg1"/>
                </a:solidFill>
              </a:rPr>
              <a:t>calco líticos </a:t>
            </a:r>
            <a:r>
              <a:rPr lang="es-ES" sz="1400" dirty="0">
                <a:solidFill>
                  <a:schemeClr val="bg1"/>
                </a:solidFill>
              </a:rPr>
              <a:t>y de la edad de bronce, así </a:t>
            </a:r>
            <a:r>
              <a:rPr lang="es-ES" sz="1400" dirty="0" err="1" smtClean="0">
                <a:solidFill>
                  <a:schemeClr val="bg1"/>
                </a:solidFill>
              </a:rPr>
              <a:t>comolnos</a:t>
            </a:r>
            <a:r>
              <a:rPr lang="es-ES" sz="1400" dirty="0" smtClean="0">
                <a:solidFill>
                  <a:schemeClr val="bg1"/>
                </a:solidFill>
              </a:rPr>
              <a:t> </a:t>
            </a:r>
            <a:r>
              <a:rPr lang="es-ES" sz="1400" dirty="0">
                <a:solidFill>
                  <a:schemeClr val="bg1"/>
                </a:solidFill>
              </a:rPr>
              <a:t>representativos de la cultura castreña y galaico-romana. </a:t>
            </a:r>
          </a:p>
          <a:p>
            <a:pPr marL="342900" indent="-342900" algn="just">
              <a:buAutoNum type="arabicPeriod"/>
            </a:pPr>
            <a:endParaRPr lang="es-ES" sz="1400" dirty="0">
              <a:solidFill>
                <a:schemeClr val="bg1"/>
              </a:solidFill>
            </a:endParaRPr>
          </a:p>
          <a:p>
            <a:pPr algn="just"/>
            <a:r>
              <a:rPr lang="es-ES" sz="1400" dirty="0">
                <a:solidFill>
                  <a:schemeClr val="bg1"/>
                </a:solidFill>
              </a:rPr>
              <a:t>La presunción puede ser objeto de revisión en función de la situación y de las características del bien. Del mismo modo, podrá reconocérseles un significativo valor arqueológico a bienes no incluidos en el punto anterior siempre que así se determine después de un estudio pormenorizado. </a:t>
            </a:r>
          </a:p>
          <a:p>
            <a:pPr marL="342900" indent="-342900" algn="just">
              <a:buAutoNum type="arabicPeriod"/>
            </a:pPr>
            <a:endParaRPr lang="es-ES" sz="1400" dirty="0">
              <a:solidFill>
                <a:schemeClr val="bg1"/>
              </a:solidFill>
            </a:endParaRPr>
          </a:p>
          <a:p>
            <a:pPr algn="just"/>
            <a:r>
              <a:rPr lang="es-ES" sz="1400" dirty="0">
                <a:solidFill>
                  <a:schemeClr val="bg1"/>
                </a:solidFill>
              </a:rPr>
              <a:t>BIC POR DECLARACIÓN LEGAL: Son bienes de interés cultural las cuevas, abrigos y lugares al aire libre que contengan manifestaciones de arte rupestre. </a:t>
            </a:r>
          </a:p>
          <a:p>
            <a:pPr marL="342900" indent="-342900" algn="just">
              <a:buAutoNum type="arabicPeriod"/>
            </a:pPr>
            <a:endParaRPr lang="es-ES" sz="1400" dirty="0">
              <a:solidFill>
                <a:schemeClr val="bg1"/>
              </a:solidFill>
            </a:endParaRPr>
          </a:p>
          <a:p>
            <a:endParaRPr lang="es-ES" sz="1400" dirty="0"/>
          </a:p>
          <a:p>
            <a:r>
              <a:rPr lang="es-ES" sz="1400" dirty="0" smtClean="0"/>
              <a:t> </a:t>
            </a:r>
            <a:endParaRPr lang="es-ES" sz="1400" dirty="0"/>
          </a:p>
          <a:p>
            <a:r>
              <a:rPr lang="es-ES" sz="1400" dirty="0"/>
              <a:t> </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648"/>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71780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620688"/>
            <a:ext cx="9144000" cy="5693866"/>
          </a:xfrm>
          <a:prstGeom prst="rect">
            <a:avLst/>
          </a:prstGeom>
          <a:noFill/>
        </p:spPr>
        <p:txBody>
          <a:bodyPr wrap="square" rtlCol="0">
            <a:spAutoFit/>
          </a:bodyPr>
          <a:lstStyle/>
          <a:p>
            <a:pPr algn="just"/>
            <a:r>
              <a:rPr lang="es-ES" sz="1400" dirty="0">
                <a:solidFill>
                  <a:schemeClr val="bg1"/>
                </a:solidFill>
              </a:rPr>
              <a:t>El artículo 95 define las actuaciones arqueológicas: prospección, sondeo, excavación, estudio del arte rupestre, control arqueológico, labores de protección, acondicionamiento, consolidación, conservación y restauración , manipulación de técnicas agresivas de materiales arqueológicos.</a:t>
            </a:r>
          </a:p>
          <a:p>
            <a:pPr algn="just"/>
            <a:r>
              <a:rPr lang="es-ES" sz="1400" dirty="0">
                <a:solidFill>
                  <a:schemeClr val="bg1"/>
                </a:solidFill>
              </a:rPr>
              <a:t>Autorización de la </a:t>
            </a:r>
            <a:r>
              <a:rPr lang="es-ES" sz="1400" dirty="0" err="1">
                <a:solidFill>
                  <a:schemeClr val="bg1"/>
                </a:solidFill>
              </a:rPr>
              <a:t>Consellería</a:t>
            </a:r>
            <a:r>
              <a:rPr lang="es-ES" sz="1400" dirty="0">
                <a:solidFill>
                  <a:schemeClr val="bg1"/>
                </a:solidFill>
              </a:rPr>
              <a:t> en el plazo de tres meses, silencio negativo.</a:t>
            </a:r>
          </a:p>
          <a:p>
            <a:pPr algn="just"/>
            <a:r>
              <a:rPr lang="es-ES" sz="1400" dirty="0">
                <a:solidFill>
                  <a:schemeClr val="bg1"/>
                </a:solidFill>
              </a:rPr>
              <a:t>La autorización requerirá de la presentación de proyecto y autorización del propietario (salvo prospección o declaración expresa de la </a:t>
            </a:r>
            <a:r>
              <a:rPr lang="es-ES" sz="1400" dirty="0" err="1">
                <a:solidFill>
                  <a:schemeClr val="bg1"/>
                </a:solidFill>
              </a:rPr>
              <a:t>Consellería</a:t>
            </a:r>
            <a:r>
              <a:rPr lang="es-ES" sz="1400" dirty="0">
                <a:solidFill>
                  <a:schemeClr val="bg1"/>
                </a:solidFill>
              </a:rPr>
              <a:t> que lo considere de relevancia para el patrimonio cultural gallego</a:t>
            </a:r>
            <a:r>
              <a:rPr lang="es-ES" sz="1400" dirty="0" smtClean="0">
                <a:solidFill>
                  <a:schemeClr val="bg1"/>
                </a:solidFill>
              </a:rPr>
              <a:t>).</a:t>
            </a:r>
          </a:p>
          <a:p>
            <a:pPr algn="just"/>
            <a:endParaRPr lang="es-ES" sz="1400" dirty="0">
              <a:solidFill>
                <a:schemeClr val="bg1"/>
              </a:solidFill>
            </a:endParaRPr>
          </a:p>
          <a:p>
            <a:pPr algn="just"/>
            <a:r>
              <a:rPr lang="es-ES" sz="1400" b="1" u="sng" dirty="0" smtClean="0">
                <a:solidFill>
                  <a:schemeClr val="bg1"/>
                </a:solidFill>
              </a:rPr>
              <a:t>HALLAZGOS </a:t>
            </a:r>
            <a:r>
              <a:rPr lang="es-ES" sz="1400" b="1" u="sng" dirty="0">
                <a:solidFill>
                  <a:schemeClr val="bg1"/>
                </a:solidFill>
              </a:rPr>
              <a:t>CASUALES</a:t>
            </a:r>
            <a:r>
              <a:rPr lang="es-ES" sz="1400" b="1" u="sng" dirty="0" smtClean="0">
                <a:solidFill>
                  <a:schemeClr val="bg1"/>
                </a:solidFill>
              </a:rPr>
              <a:t>:</a:t>
            </a:r>
          </a:p>
          <a:p>
            <a:pPr algn="just"/>
            <a:endParaRPr lang="es-ES" sz="1400" b="1" u="sng" dirty="0">
              <a:solidFill>
                <a:schemeClr val="bg1"/>
              </a:solidFill>
            </a:endParaRPr>
          </a:p>
          <a:p>
            <a:pPr algn="just"/>
            <a:r>
              <a:rPr lang="es-ES" sz="1400" dirty="0" smtClean="0">
                <a:solidFill>
                  <a:schemeClr val="bg1"/>
                </a:solidFill>
              </a:rPr>
              <a:t>Descubrimientos </a:t>
            </a:r>
            <a:r>
              <a:rPr lang="es-ES" sz="1400" dirty="0">
                <a:solidFill>
                  <a:schemeClr val="bg1"/>
                </a:solidFill>
              </a:rPr>
              <a:t>de objetos y restos materiales que, además de poseer los valores que son propios del patrimonio arqueológico de Galicia, se produjeran por azar, como consecuencia de  </a:t>
            </a:r>
            <a:r>
              <a:rPr lang="es-ES" sz="1400" dirty="0" smtClean="0">
                <a:solidFill>
                  <a:schemeClr val="bg1"/>
                </a:solidFill>
              </a:rPr>
              <a:t>remociones </a:t>
            </a:r>
            <a:r>
              <a:rPr lang="es-ES" sz="1400" dirty="0">
                <a:solidFill>
                  <a:schemeClr val="bg1"/>
                </a:solidFill>
              </a:rPr>
              <a:t>de tierras, demoliciones u obras de cualquier tipo. </a:t>
            </a:r>
          </a:p>
          <a:p>
            <a:pPr algn="just"/>
            <a:endParaRPr lang="es-ES" sz="1400" dirty="0">
              <a:solidFill>
                <a:schemeClr val="bg1"/>
              </a:solidFill>
            </a:endParaRPr>
          </a:p>
          <a:p>
            <a:pPr algn="just"/>
            <a:r>
              <a:rPr lang="es-ES" sz="1400" dirty="0">
                <a:solidFill>
                  <a:schemeClr val="bg1"/>
                </a:solidFill>
              </a:rPr>
              <a:t>Quien descubra uno bien que tenga la consideración de hallazgo arqueológico casual le deberá comunicar inmediatamente su descubrimiento a la </a:t>
            </a:r>
            <a:r>
              <a:rPr lang="es-ES" sz="1400" dirty="0" err="1">
                <a:solidFill>
                  <a:schemeClr val="bg1"/>
                </a:solidFill>
              </a:rPr>
              <a:t>consellaría</a:t>
            </a:r>
            <a:r>
              <a:rPr lang="es-ES" sz="1400" dirty="0">
                <a:solidFill>
                  <a:schemeClr val="bg1"/>
                </a:solidFill>
              </a:rPr>
              <a:t> competente en materia de patrimonio cultural </a:t>
            </a:r>
          </a:p>
          <a:p>
            <a:pPr algn="just"/>
            <a:r>
              <a:rPr lang="es-ES" sz="1400" dirty="0">
                <a:solidFill>
                  <a:schemeClr val="bg1"/>
                </a:solidFill>
              </a:rPr>
              <a:t>En el caso de bienes muebles, tras comunicarse el descubrimiento y hasta que los objetos sean entregados a la </a:t>
            </a:r>
            <a:r>
              <a:rPr lang="es-ES" sz="1400" dirty="0" err="1">
                <a:solidFill>
                  <a:schemeClr val="bg1"/>
                </a:solidFill>
              </a:rPr>
              <a:t>consellaría</a:t>
            </a:r>
            <a:r>
              <a:rPr lang="es-ES" sz="1400" dirty="0">
                <a:solidFill>
                  <a:schemeClr val="bg1"/>
                </a:solidFill>
              </a:rPr>
              <a:t> competente en materia de patrimonio cultural, se le aplicarán la quien los descubrió las normas de depósito legal, salvo que los entregue en un museo público, institución que deberá ponerlo, asimismo, en conocimiento de aquella, que decidirá su situación definitiva. </a:t>
            </a:r>
          </a:p>
          <a:p>
            <a:pPr algn="just"/>
            <a:endParaRPr lang="es-ES" sz="1400" dirty="0">
              <a:solidFill>
                <a:schemeClr val="bg1"/>
              </a:solidFill>
            </a:endParaRPr>
          </a:p>
          <a:p>
            <a:pPr algn="just"/>
            <a:r>
              <a:rPr lang="es-ES" sz="1400" b="1" u="sng" dirty="0">
                <a:solidFill>
                  <a:schemeClr val="bg1"/>
                </a:solidFill>
              </a:rPr>
              <a:t>PREMIO EN METÁLICO</a:t>
            </a:r>
            <a:r>
              <a:rPr lang="es-ES" sz="1400" dirty="0">
                <a:solidFill>
                  <a:schemeClr val="bg1"/>
                </a:solidFill>
              </a:rPr>
              <a:t>: Para el descubridor y el propietario del terreno  (al 50% para cada uno) del valor que en tasación se le atribuya al objeto encontrado por el Consejo Superior de Valoración de Bienes Culturales. </a:t>
            </a:r>
          </a:p>
          <a:p>
            <a:pPr algn="just"/>
            <a:r>
              <a:rPr lang="es-ES" sz="1400" dirty="0">
                <a:solidFill>
                  <a:schemeClr val="bg1"/>
                </a:solidFill>
              </a:rPr>
              <a:t> Las estructuras y restos encontrados o localizados que tengan la consideración de bienes inmuebles conforme el determinado en esta ley, o integrantes del patrimonio cultural subacuático, así como aquellos encontrados en el ámbito de zonas arqueológicas, no generarán derecho a premio.   </a:t>
            </a:r>
            <a:r>
              <a:rPr lang="es-ES" sz="1400" dirty="0" err="1">
                <a:solidFill>
                  <a:schemeClr val="bg1"/>
                </a:solidFill>
              </a:rPr>
              <a:t>Tp</a:t>
            </a:r>
            <a:r>
              <a:rPr lang="es-ES" sz="1400" dirty="0">
                <a:solidFill>
                  <a:schemeClr val="bg1"/>
                </a:solidFill>
              </a:rPr>
              <a:t>. Los de actividades arqueológicas de urgencia que vamos a ver ahora ni en los efectuados con detectores de metal.</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123007"/>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74358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04664"/>
            <a:ext cx="9143998" cy="41044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2 CuadroTexto"/>
          <p:cNvSpPr txBox="1"/>
          <p:nvPr/>
        </p:nvSpPr>
        <p:spPr>
          <a:xfrm>
            <a:off x="323528" y="36823"/>
            <a:ext cx="8496944" cy="461665"/>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s-ES" sz="2400" dirty="0" smtClean="0"/>
              <a:t>LEY 5/2016,  4 DE MAYO, DEL PATRIMONIO CULTURAL DE GALICIA </a:t>
            </a:r>
            <a:endParaRPr lang="es-ES" sz="2400" dirty="0"/>
          </a:p>
        </p:txBody>
      </p:sp>
      <p:sp>
        <p:nvSpPr>
          <p:cNvPr id="2" name="1 CuadroTexto"/>
          <p:cNvSpPr txBox="1"/>
          <p:nvPr/>
        </p:nvSpPr>
        <p:spPr>
          <a:xfrm>
            <a:off x="1" y="4581128"/>
            <a:ext cx="9143998" cy="2308324"/>
          </a:xfrm>
          <a:prstGeom prst="rect">
            <a:avLst/>
          </a:prstGeom>
          <a:noFill/>
        </p:spPr>
        <p:txBody>
          <a:bodyPr wrap="square" rtlCol="0">
            <a:spAutoFit/>
          </a:bodyPr>
          <a:lstStyle/>
          <a:p>
            <a:pPr algn="just"/>
            <a:r>
              <a:rPr lang="es-ES" sz="1600" dirty="0" smtClean="0">
                <a:solidFill>
                  <a:schemeClr val="bg1"/>
                </a:solidFill>
              </a:rPr>
              <a:t>Objeto: Protección, conservación, acrecentamiento, difusión y fomento del patrimonio cultural de Galicia de forma que sirva a la ciudadanía como una herramienta de cohesión social, desarrollo sostenible y fundamento de la identidad cultural del pueblo gallego, así como su investigación, valorización y transmisión a las generaciones futuras.</a:t>
            </a:r>
          </a:p>
          <a:p>
            <a:pPr algn="just"/>
            <a:endParaRPr lang="es-ES" sz="1600" dirty="0" smtClean="0">
              <a:solidFill>
                <a:schemeClr val="bg1"/>
              </a:solidFill>
            </a:endParaRPr>
          </a:p>
          <a:p>
            <a:pPr algn="just"/>
            <a:r>
              <a:rPr lang="es-ES" sz="1600" dirty="0" smtClean="0">
                <a:solidFill>
                  <a:schemeClr val="bg1"/>
                </a:solidFill>
              </a:rPr>
              <a:t>El patrimonio cultural de Galicia: Constituido por los bienes muebles, inmuebles o manifestaciones inmateriales que, por su valor artístico, histórico, arquitectónico, arqueológico, paleontológico, etnológico, antropológico, industrial, científico y técnico, documental o bibliográfico, deban ser considerados como de interés para la permanencia, reconocimiento e identidad de la cultura gallega a través del tiempo.</a:t>
            </a:r>
          </a:p>
        </p:txBody>
      </p:sp>
      <p:sp>
        <p:nvSpPr>
          <p:cNvPr id="4" name="3 CuadroTexto"/>
          <p:cNvSpPr txBox="1"/>
          <p:nvPr/>
        </p:nvSpPr>
        <p:spPr>
          <a:xfrm>
            <a:off x="6012160" y="4077072"/>
            <a:ext cx="2808312" cy="369332"/>
          </a:xfrm>
          <a:prstGeom prst="rect">
            <a:avLst/>
          </a:prstGeom>
          <a:noFill/>
        </p:spPr>
        <p:txBody>
          <a:bodyPr wrap="square" rtlCol="0">
            <a:spAutoFit/>
          </a:bodyPr>
          <a:lstStyle/>
          <a:p>
            <a:r>
              <a:rPr lang="es-ES" dirty="0" smtClean="0">
                <a:solidFill>
                  <a:schemeClr val="bg1"/>
                </a:solidFill>
              </a:rPr>
              <a:t>Muralla de Lugo</a:t>
            </a:r>
            <a:endParaRPr lang="es-ES" dirty="0">
              <a:solidFill>
                <a:schemeClr val="bg1"/>
              </a:solidFill>
            </a:endParaRPr>
          </a:p>
        </p:txBody>
      </p:sp>
    </p:spTree>
    <p:extLst>
      <p:ext uri="{BB962C8B-B14F-4D97-AF65-F5344CB8AC3E}">
        <p14:creationId xmlns:p14="http://schemas.microsoft.com/office/powerpoint/2010/main" val="938500271"/>
      </p:ext>
    </p:extLst>
  </p:cSld>
  <p:clrMapOvr>
    <a:masterClrMapping/>
  </p:clrMapOvr>
  <p:transition spd="slow">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23528" y="980728"/>
            <a:ext cx="8568952" cy="5078313"/>
          </a:xfrm>
          <a:prstGeom prst="rect">
            <a:avLst/>
          </a:prstGeom>
          <a:noFill/>
        </p:spPr>
        <p:txBody>
          <a:bodyPr wrap="square" rtlCol="0">
            <a:spAutoFit/>
          </a:bodyPr>
          <a:lstStyle/>
          <a:p>
            <a:pPr algn="just"/>
            <a:r>
              <a:rPr lang="es-ES" dirty="0">
                <a:solidFill>
                  <a:schemeClr val="bg1"/>
                </a:solidFill>
              </a:rPr>
              <a:t>Artículo 96. Autorización para la realización de actividades arqueológicas</a:t>
            </a:r>
            <a:r>
              <a:rPr lang="es-ES" dirty="0" smtClean="0">
                <a:solidFill>
                  <a:schemeClr val="bg1"/>
                </a:solidFill>
              </a:rPr>
              <a:t>.</a:t>
            </a:r>
          </a:p>
          <a:p>
            <a:pPr algn="just"/>
            <a:endParaRPr lang="es-ES" dirty="0">
              <a:solidFill>
                <a:schemeClr val="bg1"/>
              </a:solidFill>
            </a:endParaRPr>
          </a:p>
          <a:p>
            <a:pPr algn="just"/>
            <a:r>
              <a:rPr lang="es-ES" dirty="0" smtClean="0">
                <a:solidFill>
                  <a:schemeClr val="bg1"/>
                </a:solidFill>
              </a:rPr>
              <a:t> </a:t>
            </a:r>
            <a:r>
              <a:rPr lang="es-ES" dirty="0">
                <a:solidFill>
                  <a:schemeClr val="bg1"/>
                </a:solidFill>
              </a:rPr>
              <a:t>Cuando, como requisito previo para la realización de cualquier tipo de obra que afecte a un monumento, conjunto histórico, zona arqueológica o yacimiento declarado de interés cultural o catalogado, la consejería competente en materia de patrimonio cultural o la figura de planeamiento vigente determinen la necesidad de realizar intervenciones arqueológicas, la persona o entidad promotora deberá presentar un proyecto de actividad arqueológica conforme al contenido del párrafo 2.a) de este mismo artículo.</a:t>
            </a:r>
          </a:p>
          <a:p>
            <a:pPr algn="just"/>
            <a:r>
              <a:rPr lang="es-ES" dirty="0">
                <a:solidFill>
                  <a:schemeClr val="bg1"/>
                </a:solidFill>
              </a:rPr>
              <a:t>Si la persona o entidad promotora es un particular, la consejería competente en materia de patrimonio cultural podrá colaborar, mediante subvenciones anuales en función de las disponibilidades presupuestarias, en la financiación del coste de la ejecución del proyecto de la actividad arqueológica autorizada, sin que en ningún caso esta colaboración pueda exceder la mitad de su importe. Si quien promueve la obra es una administración pública o quien sea titular de una concesión de una administración pública, el coste de las intervenciones arqueológicas será asumido íntegramente por la entidad promotora.</a:t>
            </a:r>
          </a:p>
          <a:p>
            <a:pPr algn="just"/>
            <a:r>
              <a:rPr lang="es-ES" dirty="0">
                <a:solidFill>
                  <a:schemeClr val="bg1"/>
                </a:solidFill>
              </a:rPr>
              <a:t>La consejería competente en materia de patrimonio cultural no colaborará en la financiación del coste de la actividad arqueológica cuando esta se derive de la tramitación o resolución de un procedimiento sancionador.</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53" y="19988"/>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540314"/>
      </p:ext>
    </p:extLst>
  </p:cSld>
  <p:clrMapOvr>
    <a:masterClrMapping/>
  </p:clrMapOvr>
  <p:transition spd="slow">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0"/>
            <a:ext cx="9144000" cy="4401205"/>
          </a:xfrm>
          <a:prstGeom prst="rect">
            <a:avLst/>
          </a:prstGeom>
          <a:noFill/>
        </p:spPr>
        <p:txBody>
          <a:bodyPr wrap="square" rtlCol="0">
            <a:spAutoFit/>
          </a:bodyPr>
          <a:lstStyle/>
          <a:p>
            <a:pPr algn="just"/>
            <a:endParaRPr lang="es-ES" sz="1400" dirty="0" smtClean="0">
              <a:solidFill>
                <a:schemeClr val="bg1"/>
              </a:solidFill>
            </a:endParaRPr>
          </a:p>
          <a:p>
            <a:pPr algn="just"/>
            <a:endParaRPr lang="es-ES" sz="1400" dirty="0">
              <a:solidFill>
                <a:schemeClr val="bg1"/>
              </a:solidFill>
            </a:endParaRPr>
          </a:p>
          <a:p>
            <a:pPr algn="just"/>
            <a:endParaRPr lang="es-ES" sz="1400" dirty="0" smtClean="0">
              <a:solidFill>
                <a:schemeClr val="bg1"/>
              </a:solidFill>
            </a:endParaRPr>
          </a:p>
          <a:p>
            <a:pPr algn="just"/>
            <a:endParaRPr lang="es-ES" sz="1400" dirty="0">
              <a:solidFill>
                <a:schemeClr val="bg1"/>
              </a:solidFill>
            </a:endParaRPr>
          </a:p>
          <a:p>
            <a:pPr algn="just"/>
            <a:endParaRPr lang="es-ES" sz="1400" dirty="0" smtClean="0">
              <a:solidFill>
                <a:schemeClr val="bg1"/>
              </a:solidFill>
            </a:endParaRPr>
          </a:p>
          <a:p>
            <a:pPr algn="just"/>
            <a:endParaRPr lang="es-ES" sz="1400" dirty="0">
              <a:solidFill>
                <a:schemeClr val="bg1"/>
              </a:solidFill>
            </a:endParaRPr>
          </a:p>
          <a:p>
            <a:pPr algn="just"/>
            <a:endParaRPr lang="es-ES" sz="1400" dirty="0" smtClean="0">
              <a:solidFill>
                <a:schemeClr val="bg1"/>
              </a:solidFill>
            </a:endParaRPr>
          </a:p>
          <a:p>
            <a:pPr algn="just"/>
            <a:endParaRPr lang="es-ES" sz="1400" dirty="0">
              <a:solidFill>
                <a:schemeClr val="bg1"/>
              </a:solidFill>
            </a:endParaRPr>
          </a:p>
          <a:p>
            <a:pPr algn="just"/>
            <a:r>
              <a:rPr lang="es-ES" sz="1400" dirty="0" smtClean="0">
                <a:solidFill>
                  <a:schemeClr val="bg1"/>
                </a:solidFill>
              </a:rPr>
              <a:t>Artículo </a:t>
            </a:r>
            <a:r>
              <a:rPr lang="es-ES" sz="1400" dirty="0">
                <a:solidFill>
                  <a:schemeClr val="bg1"/>
                </a:solidFill>
              </a:rPr>
              <a:t>100. Suspensión de la actividad por motivos arqueológicos.</a:t>
            </a:r>
          </a:p>
          <a:p>
            <a:pPr algn="just"/>
            <a:r>
              <a:rPr lang="es-ES" sz="1400" dirty="0">
                <a:solidFill>
                  <a:schemeClr val="bg1"/>
                </a:solidFill>
              </a:rPr>
              <a:t>1. Cuando en el curso de una obra, actividad o remoción de tierras, tanto si es en terreno público como privado, se constate o se presuma la existencia de un yacimiento arqueológico, la consejería competente en materia de patrimonio cultural podrá ordenar la intervención arqueológica de urgencia que resulte procedente e incluso paralizar, en su caso, las obras o remociones durante un plazo de dos meses, que podrá prorrogarse, de considerarse necesario, por otros dos meses. La paralización no conllevará derecho a indemnización.</a:t>
            </a:r>
          </a:p>
          <a:p>
            <a:pPr algn="just"/>
            <a:r>
              <a:rPr lang="es-ES" sz="1400" dirty="0">
                <a:solidFill>
                  <a:schemeClr val="bg1"/>
                </a:solidFill>
              </a:rPr>
              <a:t>2. Si la suspensión de la obra, actividad o remoción excede el plazo de dos meses, la Xunta de Galicia quedará obligada a compensar el daño efectivo que se hubiese causado con tal paralización. Los hallazgos realizados durante el plazo de suspensión no darán derecho a premio y los objetos se depositarán en el museo, colección visitable o centro o institución de carácter museístico autorizados que designe la consejería competente en materia de patrimonio cultural</a:t>
            </a:r>
            <a:r>
              <a:rPr lang="es-ES" sz="1400" dirty="0" smtClean="0">
                <a:solidFill>
                  <a:schemeClr val="bg1"/>
                </a:solidFill>
              </a:rPr>
              <a:t>.</a:t>
            </a:r>
          </a:p>
          <a:p>
            <a:pPr algn="just"/>
            <a:endParaRPr lang="es-ES" sz="1400" dirty="0">
              <a:solidFill>
                <a:schemeClr val="bg1"/>
              </a:solidFill>
            </a:endParaRPr>
          </a:p>
          <a:p>
            <a:pPr algn="just"/>
            <a:endParaRPr lang="es-ES" sz="1400" dirty="0">
              <a:solidFill>
                <a:schemeClr val="bg1"/>
              </a:solidFill>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0"/>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6989190"/>
      </p:ext>
    </p:extLst>
  </p:cSld>
  <p:clrMapOvr>
    <a:masterClrMapping/>
  </p:clrMapOvr>
  <p:transition spd="slow">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23528" y="908720"/>
            <a:ext cx="8352928" cy="5755422"/>
          </a:xfrm>
          <a:prstGeom prst="rect">
            <a:avLst/>
          </a:prstGeom>
          <a:noFill/>
        </p:spPr>
        <p:txBody>
          <a:bodyPr wrap="square" rtlCol="0">
            <a:spAutoFit/>
          </a:bodyPr>
          <a:lstStyle/>
          <a:p>
            <a:pPr algn="just"/>
            <a:r>
              <a:rPr lang="es-ES" sz="1600" dirty="0">
                <a:solidFill>
                  <a:schemeClr val="bg1"/>
                </a:solidFill>
              </a:rPr>
              <a:t>Artículo 101. Detectores de metales y otras técnicas análogas.</a:t>
            </a:r>
          </a:p>
          <a:p>
            <a:pPr algn="just"/>
            <a:r>
              <a:rPr lang="es-ES" sz="1600" dirty="0">
                <a:solidFill>
                  <a:schemeClr val="bg1"/>
                </a:solidFill>
              </a:rPr>
              <a:t>1. El uso de detectores de metales o de otras herramientas o técnicas que permitan localizar restos arqueológicos, en ámbitos protegidos por su valor cultural o con la finalidad de encontrar bienes integrantes del patrimonio cultural de Galicia o que potencialmente puedan tener valor cultural, deberá ser autorizado por la consejería competente en materia de patrimonio cultural. Podrán eximirse de esta autorización los usos que se establezcan reglamentariamente.</a:t>
            </a:r>
          </a:p>
          <a:p>
            <a:pPr algn="just"/>
            <a:r>
              <a:rPr lang="es-ES" sz="1600" dirty="0">
                <a:solidFill>
                  <a:schemeClr val="bg1"/>
                </a:solidFill>
              </a:rPr>
              <a:t>2. La persona interesada deberá presentar una solicitud en la que indicará el ámbito territorial y la fecha o plazo para el uso de detectores de metales o de otras herramientas, así como los demás requisitos que se establezcan reglamentariamente.</a:t>
            </a:r>
          </a:p>
          <a:p>
            <a:pPr algn="just"/>
            <a:r>
              <a:rPr lang="es-ES" sz="1600" dirty="0">
                <a:solidFill>
                  <a:schemeClr val="bg1"/>
                </a:solidFill>
              </a:rPr>
              <a:t>3. La autorización deberá ser concedida y notificada en el plazo de tres meses. Tras transcurrir este plazo, la persona interesada podrá entender desestimada la solicitud.</a:t>
            </a:r>
          </a:p>
          <a:p>
            <a:pPr algn="just"/>
            <a:r>
              <a:rPr lang="es-ES" sz="1600" dirty="0">
                <a:solidFill>
                  <a:schemeClr val="bg1"/>
                </a:solidFill>
              </a:rPr>
              <a:t>4. La autorización se otorgará con carácter personal e intransferible e indicará el ámbito territorial y la fecha o plazo para su ejercicio.</a:t>
            </a:r>
          </a:p>
          <a:p>
            <a:pPr algn="just"/>
            <a:r>
              <a:rPr lang="es-ES" sz="1600" dirty="0">
                <a:solidFill>
                  <a:schemeClr val="bg1"/>
                </a:solidFill>
              </a:rPr>
              <a:t>5. En todo caso, cuando con ocasión de la ejecución del uso o actividad autorizados se detecte la presencia de restos arqueológicos de cualquier índole, la persona autorizada suspenderá de inmediato el uso o actividad autorizados, así como cualquier otra actividad que suponga la instalación de elementos sobre el fondo, su remoción o afectación, se abstendrá de realizar remociones del terreno o intervenciones de cualquier otra naturaleza y estará obligada a dar conocimiento, antes del plazo de veinticuatro horas, a la consejería competente en materia de patrimonio cultural o, en su defecto, a la dependencia más próxima de las Fuerzas y Cuerpos de Seguridad del Estado.</a:t>
            </a:r>
          </a:p>
          <a:p>
            <a:pPr algn="just"/>
            <a:r>
              <a:rPr lang="es-ES" sz="1600" dirty="0">
                <a:solidFill>
                  <a:schemeClr val="bg1"/>
                </a:solidFill>
              </a:rPr>
              <a:t>6. En los hallazgos a los que se refiere el apartado anterior no habrá derecho a indemnización ni a premio.</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116632"/>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0908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08720"/>
            <a:ext cx="9144000" cy="5949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CuadroTexto"/>
          <p:cNvSpPr txBox="1"/>
          <p:nvPr/>
        </p:nvSpPr>
        <p:spPr>
          <a:xfrm>
            <a:off x="0" y="161078"/>
            <a:ext cx="91440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PATRIMONIO ARQUEOLÓXICO SUBACUÁTICO</a:t>
            </a:r>
            <a:endParaRPr lang="es-ES" dirty="0"/>
          </a:p>
        </p:txBody>
      </p:sp>
    </p:spTree>
    <p:extLst>
      <p:ext uri="{BB962C8B-B14F-4D97-AF65-F5344CB8AC3E}">
        <p14:creationId xmlns:p14="http://schemas.microsoft.com/office/powerpoint/2010/main" val="40598808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0"/>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251520" y="836712"/>
            <a:ext cx="8568952" cy="2585323"/>
          </a:xfrm>
          <a:prstGeom prst="rect">
            <a:avLst/>
          </a:prstGeom>
          <a:noFill/>
        </p:spPr>
        <p:txBody>
          <a:bodyPr wrap="square" rtlCol="0">
            <a:spAutoFit/>
          </a:bodyPr>
          <a:lstStyle/>
          <a:p>
            <a:pPr algn="just"/>
            <a:r>
              <a:rPr lang="es-ES" dirty="0">
                <a:solidFill>
                  <a:schemeClr val="bg1"/>
                </a:solidFill>
              </a:rPr>
              <a:t>SOBRE El PATRIMONIO SUBACUÁTICO.</a:t>
            </a:r>
          </a:p>
          <a:p>
            <a:pPr algn="just"/>
            <a:r>
              <a:rPr lang="es-ES" dirty="0">
                <a:solidFill>
                  <a:schemeClr val="bg1"/>
                </a:solidFill>
              </a:rPr>
              <a:t>Destaca la regulación programática, respetuosa con la dinámica competencial, destacando que se aboga por la conservación in situ y la aprobación  </a:t>
            </a:r>
            <a:r>
              <a:rPr lang="es-ES" dirty="0" err="1">
                <a:solidFill>
                  <a:schemeClr val="bg1"/>
                </a:solidFill>
              </a:rPr>
              <a:t>duha</a:t>
            </a:r>
            <a:r>
              <a:rPr lang="es-ES" dirty="0">
                <a:solidFill>
                  <a:schemeClr val="bg1"/>
                </a:solidFill>
              </a:rPr>
              <a:t> Carta Arqueológica Subacuática de Galicia y no se podrán llevar a cabo actividades de dragado en esa zona sin autorización de la </a:t>
            </a:r>
            <a:r>
              <a:rPr lang="es-ES" dirty="0" err="1">
                <a:solidFill>
                  <a:schemeClr val="bg1"/>
                </a:solidFill>
              </a:rPr>
              <a:t>Consellería</a:t>
            </a:r>
            <a:r>
              <a:rPr lang="es-ES" dirty="0">
                <a:solidFill>
                  <a:schemeClr val="bg1"/>
                </a:solidFill>
              </a:rPr>
              <a:t> y las actividades turísticas, deportivas, científicas también requieren autorización.</a:t>
            </a:r>
          </a:p>
          <a:p>
            <a:pPr algn="just"/>
            <a:r>
              <a:rPr lang="es-ES" dirty="0">
                <a:solidFill>
                  <a:schemeClr val="bg1"/>
                </a:solidFill>
              </a:rPr>
              <a:t>Señala el establecimiento de medidas para proteger los yacimientos arqueológicos subacuáticos que se encuentran en las aguas adscritas a los puertos de su titularidad o cuya gestión le corresponda a la Xunta de Galicia.</a:t>
            </a:r>
          </a:p>
        </p:txBody>
      </p:sp>
    </p:spTree>
    <p:extLst>
      <p:ext uri="{BB962C8B-B14F-4D97-AF65-F5344CB8AC3E}">
        <p14:creationId xmlns:p14="http://schemas.microsoft.com/office/powerpoint/2010/main" val="165550594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692696"/>
            <a:ext cx="9361039"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CuadroTexto"/>
          <p:cNvSpPr txBox="1"/>
          <p:nvPr/>
        </p:nvSpPr>
        <p:spPr>
          <a:xfrm>
            <a:off x="0" y="161078"/>
            <a:ext cx="91440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PATRIMONIO INDUSTRIAL</a:t>
            </a:r>
            <a:endParaRPr lang="es-ES" dirty="0"/>
          </a:p>
        </p:txBody>
      </p:sp>
    </p:spTree>
    <p:extLst>
      <p:ext uri="{BB962C8B-B14F-4D97-AF65-F5344CB8AC3E}">
        <p14:creationId xmlns:p14="http://schemas.microsoft.com/office/powerpoint/2010/main" val="534098235"/>
      </p:ext>
    </p:extLst>
  </p:cSld>
  <p:clrMapOvr>
    <a:masterClrMapping/>
  </p:clrMapOvr>
  <p:transition spd="slow">
    <p:pull/>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0"/>
            <a:ext cx="9144000" cy="6986528"/>
          </a:xfrm>
          <a:prstGeom prst="rect">
            <a:avLst/>
          </a:prstGeom>
          <a:noFill/>
        </p:spPr>
        <p:txBody>
          <a:bodyPr wrap="square" rtlCol="0">
            <a:spAutoFit/>
          </a:bodyPr>
          <a:lstStyle/>
          <a:p>
            <a:r>
              <a:rPr lang="es-ES" sz="1400" dirty="0">
                <a:solidFill>
                  <a:schemeClr val="bg1"/>
                </a:solidFill>
              </a:rPr>
              <a:t>Artículo 103. Concepto.</a:t>
            </a:r>
          </a:p>
          <a:p>
            <a:r>
              <a:rPr lang="es-ES" sz="1400" dirty="0">
                <a:solidFill>
                  <a:schemeClr val="bg1"/>
                </a:solidFill>
              </a:rPr>
              <a:t>1. A los efectos de esta ley, integran el patrimonio industrial los bienes muebles e inmuebles y los territorios y paisajes asociados que constituyen testimonios significativos de la evolución de las actividades técnicas, extractivas, tecnológicas, de la ingeniería, productivas y de transformación con una finalidad de explotación industrial, en los que se reconozca su influencia cultural sobre el territorio y la sociedad y manifiesten de forma significativa y característica valor industrial y técnico.</a:t>
            </a:r>
          </a:p>
          <a:p>
            <a:r>
              <a:rPr lang="es-ES" sz="1400" dirty="0">
                <a:solidFill>
                  <a:schemeClr val="bg1"/>
                </a:solidFill>
              </a:rPr>
              <a:t>2. El patrimonio industrial forma parte del patrimonio cultural de Galicia y los bienes que lo integran son exponentes característicos de la historia social, técnica y económica de Galicia</a:t>
            </a:r>
            <a:r>
              <a:rPr lang="es-ES" sz="1400" dirty="0" smtClean="0">
                <a:solidFill>
                  <a:schemeClr val="bg1"/>
                </a:solidFill>
              </a:rPr>
              <a:t>.</a:t>
            </a:r>
          </a:p>
          <a:p>
            <a:endParaRPr lang="es-ES" sz="1400" dirty="0" smtClean="0">
              <a:solidFill>
                <a:schemeClr val="bg1"/>
              </a:solidFill>
            </a:endParaRPr>
          </a:p>
          <a:p>
            <a:r>
              <a:rPr lang="es-ES" sz="1400" dirty="0" smtClean="0">
                <a:solidFill>
                  <a:schemeClr val="bg1"/>
                </a:solidFill>
              </a:rPr>
              <a:t> </a:t>
            </a:r>
            <a:r>
              <a:rPr lang="es-ES" sz="1400" dirty="0">
                <a:solidFill>
                  <a:schemeClr val="bg1"/>
                </a:solidFill>
              </a:rPr>
              <a:t>Artículo 104. Contenido del patrimonio industrial.</a:t>
            </a:r>
          </a:p>
          <a:p>
            <a:r>
              <a:rPr lang="es-ES" sz="1400" dirty="0">
                <a:solidFill>
                  <a:schemeClr val="bg1"/>
                </a:solidFill>
              </a:rPr>
              <a:t>1. A los efectos del artículo anterior, se presume que concurre un significativo valor industrial, para su inclusión en este capítulo, en los siguientes bienes, siempre que sean anteriores a 1936:</a:t>
            </a:r>
          </a:p>
          <a:p>
            <a:r>
              <a:rPr lang="es-ES" sz="1400" dirty="0">
                <a:solidFill>
                  <a:schemeClr val="bg1"/>
                </a:solidFill>
              </a:rPr>
              <a:t>a) Las instalaciones, lugares y paisajes que constituyan expresión y testimonio de los avances de la técnica y de los sistemas de producción de las actividades extractivas y de explotación de los recursos naturales.</a:t>
            </a:r>
          </a:p>
          <a:p>
            <a:r>
              <a:rPr lang="es-ES" sz="1400" dirty="0">
                <a:solidFill>
                  <a:schemeClr val="bg1"/>
                </a:solidFill>
              </a:rPr>
              <a:t>b) Las fábricas e instalaciones destinadas a la transformación de productos agrícolas, forestales o de la pesca, como las conserveras.</a:t>
            </a:r>
          </a:p>
          <a:p>
            <a:r>
              <a:rPr lang="es-ES" sz="1400" dirty="0">
                <a:solidFill>
                  <a:schemeClr val="bg1"/>
                </a:solidFill>
              </a:rPr>
              <a:t>c) Las instalaciones y fábricas de la industria naviera.</a:t>
            </a:r>
          </a:p>
          <a:p>
            <a:r>
              <a:rPr lang="es-ES" sz="1400" dirty="0">
                <a:solidFill>
                  <a:schemeClr val="bg1"/>
                </a:solidFill>
              </a:rPr>
              <a:t>d) Los lugares, instalaciones, fábricas, edificios y obras de ingeniería que constituyan testimonio y expresión de los avances técnicos de la construcción de instalaciones y infraestructuras destinadas a las redes de transporte y comunicación ferroviaria, terrestre, marítima y por cable, las redes de abastecimiento de agua en ámbitos urbanos o industriales y las destinadas a la producción y transporte de la energía.</a:t>
            </a:r>
          </a:p>
          <a:p>
            <a:r>
              <a:rPr lang="es-ES" sz="1400" dirty="0">
                <a:solidFill>
                  <a:schemeClr val="bg1"/>
                </a:solidFill>
              </a:rPr>
              <a:t>e) Las muestras singulares de la arquitectura de hierro, incluidos los mercados, puentes y viaductos.</a:t>
            </a:r>
          </a:p>
          <a:p>
            <a:r>
              <a:rPr lang="es-ES" sz="1400" dirty="0">
                <a:solidFill>
                  <a:schemeClr val="bg1"/>
                </a:solidFill>
              </a:rPr>
              <a:t>f) Los conjuntos de viviendas y equipamientos sociales asociados a las actividades productivas.</a:t>
            </a:r>
          </a:p>
          <a:p>
            <a:r>
              <a:rPr lang="es-ES" sz="1400" dirty="0">
                <a:solidFill>
                  <a:schemeClr val="bg1"/>
                </a:solidFill>
              </a:rPr>
              <a:t>2. Asimismo, se presumirá que presentan valor industrial, para su consideración como patrimonio industrial, los bienes muebles como la maquinaria, herramientas, instrumentos y cualquier otra pieza o mobiliario utilizado o vinculado a las actividades tecnológicas, de producción y transformación, fabriles o de la ingeniería, relacionados con las obras e instalaciones del apartado anterior.</a:t>
            </a:r>
          </a:p>
          <a:p>
            <a:r>
              <a:rPr lang="es-ES" sz="1400" dirty="0">
                <a:solidFill>
                  <a:schemeClr val="bg1"/>
                </a:solidFill>
              </a:rPr>
              <a:t>3. Las presunciones establecidas en los apartados anteriores pueden ser objeto de revisión en función de la situación y características del bien. Del mismo modo, podrá reconocérseles un significativo valor cultural industrial a los bienes construidos con posterioridad a la fecha señalada en el apartado 1 siempre que así se determine después de un estudio pormenorizado.</a:t>
            </a:r>
          </a:p>
          <a:p>
            <a:endParaRPr lang="es-ES" sz="1400" dirty="0">
              <a:solidFill>
                <a:schemeClr val="bg1"/>
              </a:solidFill>
            </a:endParaRPr>
          </a:p>
        </p:txBody>
      </p:sp>
    </p:spTree>
    <p:extLst>
      <p:ext uri="{BB962C8B-B14F-4D97-AF65-F5344CB8AC3E}">
        <p14:creationId xmlns:p14="http://schemas.microsoft.com/office/powerpoint/2010/main" val="1962004346"/>
      </p:ext>
    </p:extLst>
  </p:cSld>
  <p:clrMapOvr>
    <a:masterClrMapping/>
  </p:clrMapOvr>
  <p:transition spd="slow">
    <p:pull/>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usc.es/export/sites/default/gl/info_xeral/visitaspatrimonio/imaxes/patrimonio.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92696"/>
            <a:ext cx="9144000" cy="59766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2 CuadroTexto"/>
          <p:cNvSpPr txBox="1"/>
          <p:nvPr/>
        </p:nvSpPr>
        <p:spPr>
          <a:xfrm>
            <a:off x="0" y="161078"/>
            <a:ext cx="91440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PATRIMONIO CIENTÍFICO</a:t>
            </a:r>
            <a:endParaRPr lang="es-ES" dirty="0"/>
          </a:p>
        </p:txBody>
      </p:sp>
    </p:spTree>
    <p:extLst>
      <p:ext uri="{BB962C8B-B14F-4D97-AF65-F5344CB8AC3E}">
        <p14:creationId xmlns:p14="http://schemas.microsoft.com/office/powerpoint/2010/main" val="3006498754"/>
      </p:ext>
    </p:extLst>
  </p:cSld>
  <p:clrMapOvr>
    <a:masterClrMapping/>
  </p:clrMapOvr>
  <p:transition spd="slow">
    <p:pull/>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0"/>
            <a:ext cx="9144000" cy="6986528"/>
          </a:xfrm>
          <a:prstGeom prst="rect">
            <a:avLst/>
          </a:prstGeom>
          <a:noFill/>
        </p:spPr>
        <p:txBody>
          <a:bodyPr wrap="square" rtlCol="0">
            <a:spAutoFit/>
          </a:bodyPr>
          <a:lstStyle/>
          <a:p>
            <a:pPr algn="just"/>
            <a:r>
              <a:rPr lang="es-ES" sz="1600" dirty="0">
                <a:solidFill>
                  <a:schemeClr val="bg1"/>
                </a:solidFill>
              </a:rPr>
              <a:t>Artículo 106. Concepto.</a:t>
            </a:r>
          </a:p>
          <a:p>
            <a:pPr algn="just"/>
            <a:r>
              <a:rPr lang="es-ES" sz="1600" dirty="0">
                <a:solidFill>
                  <a:schemeClr val="bg1"/>
                </a:solidFill>
              </a:rPr>
              <a:t>1. A los efectos de esta ley, integran el patrimonio científico y técnico de Galicia los bienes y colecciones, de valor relevante, que las ciencias emplearon para generar y transmitir el saber, incluidos los instrumentos y aparatos científicos, las colecciones de animales y vegetales, minerales, figuras plásticas para el estudio anatómico humano o animal, modelos planetarios, cristalográficos y otros, que se regirán por lo dispuesto en esta ley para los bienes muebles.</a:t>
            </a:r>
          </a:p>
          <a:p>
            <a:pPr algn="just"/>
            <a:r>
              <a:rPr lang="es-ES" sz="1600" dirty="0">
                <a:solidFill>
                  <a:schemeClr val="bg1"/>
                </a:solidFill>
              </a:rPr>
              <a:t>2. Los archivos, bibliotecas, documentos, grabados, planos, mapas e imágenes gráficas y publicaciones de contenido científico se regirán por lo establecido en esta ley para los patrimonios documental y bibliográfico.</a:t>
            </a:r>
          </a:p>
          <a:p>
            <a:pPr algn="just"/>
            <a:endParaRPr lang="es-ES" sz="1600" b="1" dirty="0">
              <a:solidFill>
                <a:schemeClr val="bg1"/>
              </a:solidFill>
            </a:endParaRPr>
          </a:p>
          <a:p>
            <a:pPr algn="just"/>
            <a:r>
              <a:rPr lang="es-ES" sz="1600" dirty="0">
                <a:solidFill>
                  <a:schemeClr val="bg1"/>
                </a:solidFill>
              </a:rPr>
              <a:t>Artículo 107. Valorización cultural de los bienes científicos y técnicos.</a:t>
            </a:r>
          </a:p>
          <a:p>
            <a:pPr algn="just"/>
            <a:r>
              <a:rPr lang="es-ES" sz="1600" dirty="0">
                <a:solidFill>
                  <a:schemeClr val="bg1"/>
                </a:solidFill>
              </a:rPr>
              <a:t>Se promoverá la investigación, el conocimiento y la difusión de los valores científicos y técnicos del patrimonio cultural de especial relevancia en la identidad de la población de Galicia, así como de aquellos aspectos relacionados con saberes, descubrimientos y procesos tecnológicos desarrollados o empleados en la Comunidad Autónoma, con la finalidad de reforzar su función social y la valorización de recursos culturales relacionados con ellos, tanto en el ámbito educativo como en el </a:t>
            </a:r>
            <a:r>
              <a:rPr lang="es-ES" sz="1600" dirty="0" smtClean="0">
                <a:solidFill>
                  <a:schemeClr val="bg1"/>
                </a:solidFill>
              </a:rPr>
              <a:t>turístico.</a:t>
            </a:r>
          </a:p>
          <a:p>
            <a:pPr algn="just"/>
            <a:endParaRPr lang="es-ES" sz="1600" dirty="0" smtClean="0">
              <a:solidFill>
                <a:schemeClr val="bg1"/>
              </a:solidFill>
            </a:endParaRPr>
          </a:p>
          <a:p>
            <a:pPr algn="just"/>
            <a:r>
              <a:rPr lang="es-ES" sz="1600" dirty="0" smtClean="0">
                <a:solidFill>
                  <a:schemeClr val="bg1"/>
                </a:solidFill>
              </a:rPr>
              <a:t>Artículo </a:t>
            </a:r>
            <a:r>
              <a:rPr lang="es-ES" sz="1600" dirty="0">
                <a:solidFill>
                  <a:schemeClr val="bg1"/>
                </a:solidFill>
              </a:rPr>
              <a:t>108. Determinación de la falta de interés cultural de determinados elementos y colecciones del patrimonio científico.</a:t>
            </a:r>
          </a:p>
          <a:p>
            <a:pPr algn="just"/>
            <a:r>
              <a:rPr lang="es-ES" sz="1600" dirty="0">
                <a:solidFill>
                  <a:schemeClr val="bg1"/>
                </a:solidFill>
              </a:rPr>
              <a:t>1. La destrucción, por falta de interés social en la conservación o por carencia de interés cultural suficientemente justificada, de los bienes integrantes del patrimonio científico y técnico deberá contar con la autorización de la consejería competente en materia de patrimonio cultural. Los documentos se regirán por sus normas específicas.</a:t>
            </a:r>
          </a:p>
          <a:p>
            <a:pPr algn="just"/>
            <a:r>
              <a:rPr lang="es-ES" sz="1600" dirty="0">
                <a:solidFill>
                  <a:schemeClr val="bg1"/>
                </a:solidFill>
              </a:rPr>
              <a:t>2. Se presume la existencia de falta de interés social en la conservación por la ausencia de antigüedad, por la carencia de singularidad y representatividad y de valor testimonial, o por tratarse de bienes repetidos muy numerosos ya suficientemente representados. En todo caso, esta falta de interés deberá justificarse con carácter previo a cualquier acción que pueda poner en peligro la integridad física de estos bienes.</a:t>
            </a:r>
          </a:p>
          <a:p>
            <a:pPr algn="just"/>
            <a:r>
              <a:rPr lang="es-ES" sz="1600" dirty="0">
                <a:solidFill>
                  <a:schemeClr val="bg1"/>
                </a:solidFill>
              </a:rPr>
              <a:t>3. Las solicitudes de autorización deberán resolverse en un plazo máximo de tres meses. Tras transcurrir este plazo, la autorización se entenderá concedida.</a:t>
            </a:r>
          </a:p>
        </p:txBody>
      </p:sp>
    </p:spTree>
    <p:extLst>
      <p:ext uri="{BB962C8B-B14F-4D97-AF65-F5344CB8AC3E}">
        <p14:creationId xmlns:p14="http://schemas.microsoft.com/office/powerpoint/2010/main" val="1354036020"/>
      </p:ext>
    </p:extLst>
  </p:cSld>
  <p:clrMapOvr>
    <a:masterClrMapping/>
  </p:clrMapOvr>
  <p:transition spd="slow">
    <p:pull/>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5676" y="1246036"/>
            <a:ext cx="5832648" cy="7731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404664"/>
            <a:ext cx="9144000" cy="369332"/>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s-ES" dirty="0" smtClean="0"/>
              <a:t>PATRIMONIO BIBLIOGRÁFICO Y DOCUMENTAL</a:t>
            </a:r>
            <a:endParaRPr lang="es-ES" dirty="0"/>
          </a:p>
        </p:txBody>
      </p:sp>
    </p:spTree>
    <p:extLst>
      <p:ext uri="{BB962C8B-B14F-4D97-AF65-F5344CB8AC3E}">
        <p14:creationId xmlns:p14="http://schemas.microsoft.com/office/powerpoint/2010/main" val="19461265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7972"/>
            <a:ext cx="9144000" cy="351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CuadroTexto"/>
          <p:cNvSpPr txBox="1"/>
          <p:nvPr/>
        </p:nvSpPr>
        <p:spPr>
          <a:xfrm>
            <a:off x="0" y="4085281"/>
            <a:ext cx="9036496" cy="1754326"/>
          </a:xfrm>
          <a:prstGeom prst="rect">
            <a:avLst/>
          </a:prstGeom>
          <a:noFill/>
        </p:spPr>
        <p:txBody>
          <a:bodyPr wrap="square" rtlCol="0">
            <a:spAutoFit/>
          </a:bodyPr>
          <a:lstStyle/>
          <a:p>
            <a:pPr algn="ctr"/>
            <a:r>
              <a:rPr lang="es-ES" dirty="0" smtClean="0">
                <a:solidFill>
                  <a:schemeClr val="bg1"/>
                </a:solidFill>
              </a:rPr>
              <a:t>Competencia y políticas sectoriales</a:t>
            </a:r>
          </a:p>
          <a:p>
            <a:pPr algn="ctr"/>
            <a:r>
              <a:rPr lang="es-ES" dirty="0" smtClean="0">
                <a:solidFill>
                  <a:schemeClr val="bg1"/>
                </a:solidFill>
              </a:rPr>
              <a:t>Colaboración interadministrativa</a:t>
            </a:r>
          </a:p>
          <a:p>
            <a:pPr algn="ctr"/>
            <a:r>
              <a:rPr lang="es-ES" dirty="0" smtClean="0">
                <a:solidFill>
                  <a:schemeClr val="bg1"/>
                </a:solidFill>
              </a:rPr>
              <a:t>Acción Popular</a:t>
            </a:r>
          </a:p>
          <a:p>
            <a:pPr algn="ctr"/>
            <a:r>
              <a:rPr lang="es-ES" dirty="0" smtClean="0">
                <a:solidFill>
                  <a:schemeClr val="bg1"/>
                </a:solidFill>
              </a:rPr>
              <a:t>Patrimonio cultural de Galicia en el exterior</a:t>
            </a:r>
          </a:p>
          <a:p>
            <a:pPr algn="ctr"/>
            <a:r>
              <a:rPr lang="es-ES" dirty="0" smtClean="0">
                <a:solidFill>
                  <a:schemeClr val="bg1"/>
                </a:solidFill>
              </a:rPr>
              <a:t>Colaboración de la Iglesia católica</a:t>
            </a:r>
          </a:p>
          <a:p>
            <a:pPr algn="ctr"/>
            <a:r>
              <a:rPr lang="es-ES" dirty="0" smtClean="0">
                <a:solidFill>
                  <a:schemeClr val="bg1"/>
                </a:solidFill>
              </a:rPr>
              <a:t>Órganos asesores e consultivos.</a:t>
            </a:r>
          </a:p>
        </p:txBody>
      </p:sp>
      <p:sp>
        <p:nvSpPr>
          <p:cNvPr id="5" name="4 CuadroTexto"/>
          <p:cNvSpPr txBox="1"/>
          <p:nvPr/>
        </p:nvSpPr>
        <p:spPr>
          <a:xfrm>
            <a:off x="395536" y="188640"/>
            <a:ext cx="7992888"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EL PÓRTICO</a:t>
            </a:r>
            <a:endParaRPr lang="es-ES" dirty="0"/>
          </a:p>
        </p:txBody>
      </p:sp>
    </p:spTree>
    <p:extLst>
      <p:ext uri="{BB962C8B-B14F-4D97-AF65-F5344CB8AC3E}">
        <p14:creationId xmlns:p14="http://schemas.microsoft.com/office/powerpoint/2010/main" val="2154904600"/>
      </p:ext>
    </p:extLst>
  </p:cSld>
  <p:clrMapOvr>
    <a:masterClrMapping/>
  </p:clrMapOvr>
  <p:transition spd="slow">
    <p:pull/>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9" y="47697"/>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908720"/>
            <a:ext cx="9144000" cy="5047536"/>
          </a:xfrm>
          <a:prstGeom prst="rect">
            <a:avLst/>
          </a:prstGeom>
          <a:noFill/>
        </p:spPr>
        <p:txBody>
          <a:bodyPr wrap="square" rtlCol="0">
            <a:spAutoFit/>
          </a:bodyPr>
          <a:lstStyle/>
          <a:p>
            <a:pPr algn="just"/>
            <a:r>
              <a:rPr lang="es-ES" sz="1400" dirty="0">
                <a:solidFill>
                  <a:schemeClr val="bg1"/>
                </a:solidFill>
              </a:rPr>
              <a:t>Artículo 109. Patrimonio documental de Galicia</a:t>
            </a:r>
          </a:p>
          <a:p>
            <a:pPr algn="just"/>
            <a:r>
              <a:rPr lang="es-ES" sz="1400" dirty="0">
                <a:solidFill>
                  <a:schemeClr val="bg1"/>
                </a:solidFill>
              </a:rPr>
              <a:t>El patrimonio documental gallego está  </a:t>
            </a:r>
            <a:r>
              <a:rPr lang="es-ES" sz="1400" dirty="0" smtClean="0">
                <a:solidFill>
                  <a:schemeClr val="bg1"/>
                </a:solidFill>
              </a:rPr>
              <a:t>constituido por el </a:t>
            </a:r>
            <a:r>
              <a:rPr lang="es-ES" sz="1400" dirty="0">
                <a:solidFill>
                  <a:schemeClr val="bg1"/>
                </a:solidFill>
              </a:rPr>
              <a:t>conjunto de documentos de titularidad pública. Asimismo,  </a:t>
            </a:r>
            <a:r>
              <a:rPr lang="es-ES" sz="1400" dirty="0" smtClean="0">
                <a:solidFill>
                  <a:schemeClr val="bg1"/>
                </a:solidFill>
              </a:rPr>
              <a:t>está constituido </a:t>
            </a:r>
            <a:r>
              <a:rPr lang="es-ES" sz="1400" dirty="0">
                <a:solidFill>
                  <a:schemeClr val="bg1"/>
                </a:solidFill>
              </a:rPr>
              <a:t>por los de titularidad privada, custodiados o no en archivos  </a:t>
            </a:r>
            <a:r>
              <a:rPr lang="es-ES" sz="1400" dirty="0" smtClean="0">
                <a:solidFill>
                  <a:schemeClr val="bg1"/>
                </a:solidFill>
              </a:rPr>
              <a:t>de Galicia </a:t>
            </a:r>
            <a:r>
              <a:rPr lang="es-ES" sz="1400" dirty="0">
                <a:solidFill>
                  <a:schemeClr val="bg1"/>
                </a:solidFill>
              </a:rPr>
              <a:t>y fuera de ella que, por su origen, antigüedad o valor, sean de  </a:t>
            </a:r>
            <a:r>
              <a:rPr lang="es-ES" sz="1400" dirty="0" smtClean="0">
                <a:solidFill>
                  <a:schemeClr val="bg1"/>
                </a:solidFill>
              </a:rPr>
              <a:t>interés para </a:t>
            </a:r>
            <a:r>
              <a:rPr lang="es-ES" sz="1400" dirty="0">
                <a:solidFill>
                  <a:schemeClr val="bg1"/>
                </a:solidFill>
              </a:rPr>
              <a:t>la Comunidad Autónoma de Galicia en los términos establecidos  </a:t>
            </a:r>
            <a:r>
              <a:rPr lang="es-ES" sz="1400" dirty="0" smtClean="0">
                <a:solidFill>
                  <a:schemeClr val="bg1"/>
                </a:solidFill>
              </a:rPr>
              <a:t>en este capítulo </a:t>
            </a:r>
            <a:r>
              <a:rPr lang="es-ES" sz="1400" dirty="0">
                <a:solidFill>
                  <a:schemeClr val="bg1"/>
                </a:solidFill>
              </a:rPr>
              <a:t>y en la normativa sectorial aplicable.</a:t>
            </a:r>
          </a:p>
          <a:p>
            <a:pPr algn="just"/>
            <a:endParaRPr lang="es-ES" sz="1400" dirty="0">
              <a:solidFill>
                <a:schemeClr val="bg1"/>
              </a:solidFill>
            </a:endParaRPr>
          </a:p>
          <a:p>
            <a:pPr algn="just"/>
            <a:r>
              <a:rPr lang="es-ES" sz="1400" dirty="0">
                <a:solidFill>
                  <a:schemeClr val="bg1"/>
                </a:solidFill>
              </a:rPr>
              <a:t>2. Forman parte del patrimonio documental, independientemente del soporte en el que se encuentren:</a:t>
            </a:r>
          </a:p>
          <a:p>
            <a:pPr algn="just"/>
            <a:endParaRPr lang="es-ES" sz="1400" dirty="0">
              <a:solidFill>
                <a:schemeClr val="bg1"/>
              </a:solidFill>
            </a:endParaRPr>
          </a:p>
          <a:p>
            <a:pPr algn="just"/>
            <a:r>
              <a:rPr lang="es-ES" sz="1400" dirty="0">
                <a:solidFill>
                  <a:schemeClr val="bg1"/>
                </a:solidFill>
              </a:rPr>
              <a:t>la) Los documentos de cualquier época generados, conservados o reunidos, en el ejercicio de su función, por cualquier organismo o entidad de carácter público, por las personas jurídicas en cuyo capital participe mayoritariamente la Comunidad Autónoma de Galicia u otras entidades públicas y por las personas privadas, físicas o jurídicas, gestoras de servicios públicos en el relacionado con la gestión de los dichos servicios.</a:t>
            </a:r>
          </a:p>
          <a:p>
            <a:pPr algn="just"/>
            <a:r>
              <a:rPr lang="es-ES" sz="1400" dirty="0">
                <a:solidFill>
                  <a:schemeClr val="bg1"/>
                </a:solidFill>
              </a:rPr>
              <a:t>b) Los documentos anteriores a 1965 generados, conservados o reunidos, en el ejercicio de sus  </a:t>
            </a:r>
            <a:r>
              <a:rPr lang="es-ES" sz="1400" dirty="0" smtClean="0">
                <a:solidFill>
                  <a:schemeClr val="bg1"/>
                </a:solidFill>
              </a:rPr>
              <a:t>actividades</a:t>
            </a:r>
            <a:r>
              <a:rPr lang="es-ES" sz="1400" dirty="0">
                <a:solidFill>
                  <a:schemeClr val="bg1"/>
                </a:solidFill>
              </a:rPr>
              <a:t>, por las entidades y asociaciones de carácter político, sindical o religioso y por las entidades, fundaciones y asociaciones #cultural y educativas de carácter privado.</a:t>
            </a:r>
          </a:p>
          <a:p>
            <a:pPr algn="just"/>
            <a:r>
              <a:rPr lang="es-ES" sz="1400" dirty="0">
                <a:solidFill>
                  <a:schemeClr val="bg1"/>
                </a:solidFill>
              </a:rPr>
              <a:t>c) Los documentos anteriores a 1901 generados, conservados o reunidos por otras entidades particulares o personas físicas.</a:t>
            </a:r>
          </a:p>
          <a:p>
            <a:pPr algn="just"/>
            <a:r>
              <a:rPr lang="es-ES" sz="1400" dirty="0">
                <a:solidFill>
                  <a:schemeClr val="bg1"/>
                </a:solidFill>
              </a:rPr>
              <a:t>3. Asimismo, podrán integrarse en el patrimonio documental de Galicia aquellos documentos que, sin alcanzar la antigüedad señalada en los apartados anteriores, merezcan la dicha consideración en atención a su valor para la Comunidad Autónoma.</a:t>
            </a:r>
          </a:p>
          <a:p>
            <a:pPr algn="just"/>
            <a:r>
              <a:rPr lang="es-ES" sz="1400" dirty="0">
                <a:solidFill>
                  <a:schemeClr val="bg1"/>
                </a:solidFill>
              </a:rPr>
              <a:t>4. Quedarán sometidos al régimen de protección que esta ley establece para los bienes declarados de interés cultural los inmuebles dedicados a archivos de titularidad autonómica. Los bienes ubicados en ellos tendrán el régimen de protección establecido en las normas sectoriales que les sean de aplicación, sin perjuicio de su posible declaración de interés cultural o catalogación.</a:t>
            </a:r>
          </a:p>
        </p:txBody>
      </p:sp>
    </p:spTree>
    <p:extLst>
      <p:ext uri="{BB962C8B-B14F-4D97-AF65-F5344CB8AC3E}">
        <p14:creationId xmlns:p14="http://schemas.microsoft.com/office/powerpoint/2010/main" val="397307240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0"/>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395536" y="836712"/>
            <a:ext cx="8280920" cy="4770537"/>
          </a:xfrm>
          <a:prstGeom prst="rect">
            <a:avLst/>
          </a:prstGeom>
          <a:noFill/>
        </p:spPr>
        <p:txBody>
          <a:bodyPr wrap="square" rtlCol="0">
            <a:spAutoFit/>
          </a:bodyPr>
          <a:lstStyle/>
          <a:p>
            <a:pPr algn="just"/>
            <a:r>
              <a:rPr lang="es-ES" sz="1600" dirty="0">
                <a:solidFill>
                  <a:schemeClr val="bg1"/>
                </a:solidFill>
              </a:rPr>
              <a:t>Patrimonio bibliográfico de Galicia</a:t>
            </a:r>
          </a:p>
          <a:p>
            <a:pPr algn="just"/>
            <a:r>
              <a:rPr lang="es-ES" sz="1600" dirty="0">
                <a:solidFill>
                  <a:schemeClr val="bg1"/>
                </a:solidFill>
              </a:rPr>
              <a:t>1. A los efectos de esta ley, el patrimonio bibliográfico gallego está constituido por los fondos y colecciones bibliográficas y  </a:t>
            </a:r>
            <a:r>
              <a:rPr lang="es-ES" sz="1600" dirty="0" err="1">
                <a:solidFill>
                  <a:schemeClr val="bg1"/>
                </a:solidFill>
              </a:rPr>
              <a:t>hemerográficas</a:t>
            </a:r>
            <a:r>
              <a:rPr lang="es-ES" sz="1600" dirty="0">
                <a:solidFill>
                  <a:schemeClr val="bg1"/>
                </a:solidFill>
              </a:rPr>
              <a:t> de especial valor.</a:t>
            </a:r>
          </a:p>
          <a:p>
            <a:pPr algn="just"/>
            <a:r>
              <a:rPr lang="es-ES" sz="1600" dirty="0">
                <a:solidFill>
                  <a:schemeClr val="bg1"/>
                </a:solidFill>
              </a:rPr>
              <a:t>2. Asimismo, se incluyen en el patrimonio bibliográfico gallego las obras literarias, históricas, científicas o artísticas, ya sean impresas, manuscritas, fotográficas, cinematográficas,  fonográficas y magnéticas de carácter unitario o seriado, en cualquier tipo de soporte e independientemente de la técnica utilizada para su creación o reproducción, en las que concurra alguna de las siguientes circunstancias:</a:t>
            </a:r>
          </a:p>
          <a:p>
            <a:pPr algn="just"/>
            <a:r>
              <a:rPr lang="es-ES" sz="1600" dirty="0">
                <a:solidFill>
                  <a:schemeClr val="bg1"/>
                </a:solidFill>
              </a:rPr>
              <a:t>la) Que respeto de estas obras conste la inexistencia de por lo menos tres ejemplares en bibliotecas o servicios públicos.</a:t>
            </a:r>
          </a:p>
          <a:p>
            <a:pPr algn="just"/>
            <a:r>
              <a:rPr lang="es-ES" sz="1600" dirty="0">
                <a:solidFill>
                  <a:schemeClr val="bg1"/>
                </a:solidFill>
              </a:rPr>
              <a:t>b) Que sean anteriores a 1901.</a:t>
            </a:r>
          </a:p>
          <a:p>
            <a:pPr algn="just"/>
            <a:r>
              <a:rPr lang="es-ES" sz="1600" dirty="0">
                <a:solidFill>
                  <a:schemeClr val="bg1"/>
                </a:solidFill>
              </a:rPr>
              <a:t>3. Quedarán sometidos al régimen de protección que esta ley establece para los bienes declarados de interés cultural los inmuebles dedicados la bibliotecas de titularidad autonómica. Los bienes ubicados en ellos tendrán el régimen de protección establecido en las normas sectoriales que les sean de aplicación, sin perjuicio de su posible declaración de interés cultural o catalogación. </a:t>
            </a:r>
          </a:p>
          <a:p>
            <a:pPr algn="just"/>
            <a:r>
              <a:rPr lang="es-ES" sz="1600" dirty="0">
                <a:solidFill>
                  <a:schemeClr val="bg1"/>
                </a:solidFill>
              </a:rPr>
              <a:t>3. Este capítulo será de aplicación a los originales  fonográficos, gráficos o cinematográficos, así como a los ejemplares  </a:t>
            </a:r>
            <a:r>
              <a:rPr lang="es-ES" sz="1600" dirty="0" err="1">
                <a:solidFill>
                  <a:schemeClr val="bg1"/>
                </a:solidFill>
              </a:rPr>
              <a:t>hemerográficos</a:t>
            </a:r>
            <a:r>
              <a:rPr lang="es-ES" sz="1600" dirty="0">
                <a:solidFill>
                  <a:schemeClr val="bg1"/>
                </a:solidFill>
              </a:rPr>
              <a:t>, independientemente del soporte en el que se encuentren.</a:t>
            </a:r>
          </a:p>
        </p:txBody>
      </p:sp>
    </p:spTree>
    <p:extLst>
      <p:ext uri="{BB962C8B-B14F-4D97-AF65-F5344CB8AC3E}">
        <p14:creationId xmlns:p14="http://schemas.microsoft.com/office/powerpoint/2010/main" val="263390231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893" y="1802003"/>
            <a:ext cx="7152214" cy="7527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620688"/>
            <a:ext cx="914400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s-ES" dirty="0" smtClean="0"/>
              <a:t>MUSEOS</a:t>
            </a:r>
            <a:endParaRPr lang="es-ES" dirty="0"/>
          </a:p>
        </p:txBody>
      </p:sp>
    </p:spTree>
    <p:extLst>
      <p:ext uri="{BB962C8B-B14F-4D97-AF65-F5344CB8AC3E}">
        <p14:creationId xmlns:p14="http://schemas.microsoft.com/office/powerpoint/2010/main" val="80745355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95" y="33842"/>
            <a:ext cx="9242426"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0" y="764704"/>
            <a:ext cx="9144000" cy="4031873"/>
          </a:xfrm>
          <a:prstGeom prst="rect">
            <a:avLst/>
          </a:prstGeom>
          <a:noFill/>
        </p:spPr>
        <p:txBody>
          <a:bodyPr wrap="square" rtlCol="0">
            <a:spAutoFit/>
          </a:bodyPr>
          <a:lstStyle/>
          <a:p>
            <a:pPr algn="just"/>
            <a:r>
              <a:rPr lang="es-ES" sz="1600" dirty="0">
                <a:solidFill>
                  <a:schemeClr val="bg1"/>
                </a:solidFill>
              </a:rPr>
              <a:t>Definición y funciones de los museos</a:t>
            </a:r>
          </a:p>
          <a:p>
            <a:pPr algn="just"/>
            <a:r>
              <a:rPr lang="es-ES" sz="1600" dirty="0">
                <a:solidFill>
                  <a:schemeClr val="bg1"/>
                </a:solidFill>
              </a:rPr>
              <a:t>Los museos son instituciones de carácter permanente, abiertas al público y sin finalidad de lucro, orientadas a la promoción y al desarrollo cultural de la comunidad en general, por medio de la recogida, adquisición, inventario, catalogación, conservación, investigación, difusión y exhibición, de forma científica, estética y didáctica, de conjuntos y colecciones de bienes patrimoniales de carácter cultural que constituyen testimonios de las actividades del ser humano o de su ámbito natural, con fines de estudio, educación, disfrute y promoción  científica y cultural. </a:t>
            </a:r>
          </a:p>
          <a:p>
            <a:pPr algn="just"/>
            <a:r>
              <a:rPr lang="es-ES" sz="1600" dirty="0">
                <a:solidFill>
                  <a:schemeClr val="bg1"/>
                </a:solidFill>
              </a:rPr>
              <a:t>BIC  SÓLO A  LOS EFECTOS DE PROTECCIÓN:</a:t>
            </a:r>
          </a:p>
          <a:p>
            <a:pPr algn="just"/>
            <a:r>
              <a:rPr lang="es-ES" sz="1600" dirty="0">
                <a:solidFill>
                  <a:schemeClr val="bg1"/>
                </a:solidFill>
              </a:rPr>
              <a:t>Quedarán sometidos al régimen de protección que esta ley establece para los bienes declarados de interés cultural los inmuebles dedicados a museos de titularidad autonómica.</a:t>
            </a:r>
          </a:p>
          <a:p>
            <a:pPr algn="just"/>
            <a:endParaRPr lang="es-ES" sz="1600" dirty="0">
              <a:solidFill>
                <a:schemeClr val="bg1"/>
              </a:solidFill>
            </a:endParaRPr>
          </a:p>
          <a:p>
            <a:pPr algn="just"/>
            <a:r>
              <a:rPr lang="es-ES" sz="1600" dirty="0">
                <a:solidFill>
                  <a:schemeClr val="bg1"/>
                </a:solidFill>
              </a:rPr>
              <a:t>Colección  visitable</a:t>
            </a:r>
          </a:p>
          <a:p>
            <a:pPr algn="just"/>
            <a:r>
              <a:rPr lang="es-ES" sz="1600" dirty="0">
                <a:solidFill>
                  <a:schemeClr val="bg1"/>
                </a:solidFill>
              </a:rPr>
              <a:t>Aquella colección que no reúna todas las características y condiciones que constituyen los requisitos necesarios para su reconocimiento como museo se calificará como colección  visitable siempre que sus titulares faciliten, mediante un horario accesible y regular, la visita pública y el acceso de los investigadores. Sus fondos disfrutarán de las atenciones básicas que garanticen su custodia y conservación.</a:t>
            </a:r>
          </a:p>
        </p:txBody>
      </p:sp>
    </p:spTree>
    <p:extLst>
      <p:ext uri="{BB962C8B-B14F-4D97-AF65-F5344CB8AC3E}">
        <p14:creationId xmlns:p14="http://schemas.microsoft.com/office/powerpoint/2010/main" val="88795279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3" y="561777"/>
            <a:ext cx="9144000" cy="4163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CuadroTexto"/>
          <p:cNvSpPr txBox="1"/>
          <p:nvPr/>
        </p:nvSpPr>
        <p:spPr>
          <a:xfrm>
            <a:off x="0" y="161078"/>
            <a:ext cx="91440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dirty="0" smtClean="0"/>
              <a:t>FOMENTO</a:t>
            </a:r>
            <a:endParaRPr lang="es-ES" dirty="0"/>
          </a:p>
        </p:txBody>
      </p:sp>
      <p:sp>
        <p:nvSpPr>
          <p:cNvPr id="2" name="1 Rectángulo"/>
          <p:cNvSpPr/>
          <p:nvPr/>
        </p:nvSpPr>
        <p:spPr>
          <a:xfrm>
            <a:off x="251520" y="4725144"/>
            <a:ext cx="8640960" cy="20162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Subvenciones</a:t>
            </a:r>
          </a:p>
          <a:p>
            <a:pPr algn="ctr"/>
            <a:r>
              <a:rPr lang="es-ES" dirty="0"/>
              <a:t>Trabajos de dotación artística en las obras públicas</a:t>
            </a:r>
          </a:p>
          <a:p>
            <a:pPr algn="ctr"/>
            <a:r>
              <a:rPr lang="es-ES" dirty="0"/>
              <a:t>Beneficios fiscales</a:t>
            </a:r>
          </a:p>
          <a:p>
            <a:pPr algn="ctr"/>
            <a:r>
              <a:rPr lang="es-ES" dirty="0"/>
              <a:t>Patrocinios</a:t>
            </a:r>
          </a:p>
          <a:p>
            <a:pPr algn="ctr"/>
            <a:r>
              <a:rPr lang="es-ES" dirty="0"/>
              <a:t>Difusión, formación  y educación </a:t>
            </a:r>
          </a:p>
        </p:txBody>
      </p:sp>
    </p:spTree>
    <p:extLst>
      <p:ext uri="{BB962C8B-B14F-4D97-AF65-F5344CB8AC3E}">
        <p14:creationId xmlns:p14="http://schemas.microsoft.com/office/powerpoint/2010/main" val="2487702957"/>
      </p:ext>
    </p:extLst>
  </p:cSld>
  <p:clrMapOvr>
    <a:masterClrMapping/>
  </p:clrMapOvr>
  <p:transition spd="slow">
    <p:pull/>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395372"/>
            <a:ext cx="9144000" cy="523220"/>
          </a:xfrm>
          <a:prstGeom prst="rect">
            <a:avLst/>
          </a:prstGeom>
        </p:spPr>
        <p:style>
          <a:lnRef idx="0">
            <a:scrgbClr r="0" g="0" b="0"/>
          </a:lnRef>
          <a:fillRef idx="1003">
            <a:schemeClr val="dk2"/>
          </a:fillRef>
          <a:effectRef idx="0">
            <a:scrgbClr r="0" g="0" b="0"/>
          </a:effectRef>
          <a:fontRef idx="major"/>
        </p:style>
        <p:txBody>
          <a:bodyPr wrap="square" rtlCol="0">
            <a:spAutoFit/>
          </a:bodyPr>
          <a:lstStyle/>
          <a:p>
            <a:pPr algn="ctr"/>
            <a:r>
              <a:rPr lang="es-ES" sz="2800" dirty="0" smtClean="0">
                <a:solidFill>
                  <a:schemeClr val="bg1"/>
                </a:solidFill>
              </a:rPr>
              <a:t>Fomento </a:t>
            </a:r>
            <a:endParaRPr lang="es-ES" sz="2800" dirty="0">
              <a:solidFill>
                <a:schemeClr val="bg1"/>
              </a:solidFill>
            </a:endParaRPr>
          </a:p>
        </p:txBody>
      </p:sp>
      <p:sp>
        <p:nvSpPr>
          <p:cNvPr id="3" name="2 CuadroTexto"/>
          <p:cNvSpPr txBox="1"/>
          <p:nvPr/>
        </p:nvSpPr>
        <p:spPr>
          <a:xfrm>
            <a:off x="179512" y="1340768"/>
            <a:ext cx="8784976" cy="5078313"/>
          </a:xfrm>
          <a:prstGeom prst="rect">
            <a:avLst/>
          </a:prstGeom>
          <a:noFill/>
        </p:spPr>
        <p:txBody>
          <a:bodyPr wrap="square" rtlCol="0">
            <a:spAutoFit/>
          </a:bodyPr>
          <a:lstStyle/>
          <a:p>
            <a:pPr algn="just"/>
            <a:r>
              <a:rPr lang="es-ES" cap="all" dirty="0">
                <a:solidFill>
                  <a:schemeClr val="bg1"/>
                </a:solidFill>
              </a:rPr>
              <a:t>Subvenciones </a:t>
            </a:r>
          </a:p>
          <a:p>
            <a:pPr algn="just"/>
            <a:r>
              <a:rPr lang="es-ES" dirty="0" smtClean="0">
                <a:solidFill>
                  <a:schemeClr val="bg1"/>
                </a:solidFill>
              </a:rPr>
              <a:t>1.Remisión </a:t>
            </a:r>
            <a:r>
              <a:rPr lang="es-ES" dirty="0">
                <a:solidFill>
                  <a:schemeClr val="bg1"/>
                </a:solidFill>
              </a:rPr>
              <a:t>a la normativa de subvenciones y presupuestaria</a:t>
            </a:r>
          </a:p>
          <a:p>
            <a:pPr algn="just"/>
            <a:r>
              <a:rPr lang="es-ES" dirty="0">
                <a:solidFill>
                  <a:schemeClr val="bg1"/>
                </a:solidFill>
              </a:rPr>
              <a:t>2. Entre los criterios para las ayudas deberán incluirse la mayor necesidad de protección del bien, su mayor difusión cultural y el  </a:t>
            </a:r>
            <a:r>
              <a:rPr lang="es-ES" dirty="0" smtClean="0">
                <a:solidFill>
                  <a:schemeClr val="bg1"/>
                </a:solidFill>
              </a:rPr>
              <a:t>aseguramiento </a:t>
            </a:r>
            <a:r>
              <a:rPr lang="es-ES" dirty="0">
                <a:solidFill>
                  <a:schemeClr val="bg1"/>
                </a:solidFill>
              </a:rPr>
              <a:t>de los fondos públicos empleados. </a:t>
            </a:r>
          </a:p>
          <a:p>
            <a:pPr algn="just"/>
            <a:r>
              <a:rPr lang="es-ES" dirty="0">
                <a:solidFill>
                  <a:schemeClr val="bg1"/>
                </a:solidFill>
              </a:rPr>
              <a:t>3. En el otorgamiento de las medidas de fomento a que se refiere este título, se fijarán las garantías necesarias para evitar la especulación con los bienes que se adquieran, conserven, restauren o mejoren con ayudas públicas, así como para garantizar la intervención de personas con la formación y calificación técnica necesaria para el ejercicio de las disciplinas científicas y profesionales implicadas. </a:t>
            </a:r>
          </a:p>
          <a:p>
            <a:pPr algn="just"/>
            <a:r>
              <a:rPr lang="es-ES" dirty="0">
                <a:solidFill>
                  <a:schemeClr val="bg1"/>
                </a:solidFill>
              </a:rPr>
              <a:t>4. En el supuesto de que antes de que transcurrieran quince años desde el otorgamiento de las subvenciones la Xunta de Galicia adquiriera los bienes a los que se les aplicaran las dichas subvenciones, </a:t>
            </a:r>
            <a:r>
              <a:rPr lang="es-ES" dirty="0" smtClean="0">
                <a:solidFill>
                  <a:schemeClr val="bg1"/>
                </a:solidFill>
              </a:rPr>
              <a:t> se detraerá </a:t>
            </a:r>
            <a:r>
              <a:rPr lang="es-ES" dirty="0">
                <a:solidFill>
                  <a:schemeClr val="bg1"/>
                </a:solidFill>
              </a:rPr>
              <a:t>del precio de adquisición, una vez actualizado, una cantidad equivalente a aquellas, que se considerará como un anticipo a la cuenta. </a:t>
            </a:r>
          </a:p>
          <a:p>
            <a:pPr algn="just"/>
            <a:r>
              <a:rPr lang="es-ES" dirty="0">
                <a:solidFill>
                  <a:schemeClr val="bg1"/>
                </a:solidFill>
              </a:rPr>
              <a:t>5. La Xunta de Galicia podrá propiciar la participación de entidades privadas y de particulares en la financiación de las actuaciones de fomento a que se refiere este título. De tratarse de un particular, la </a:t>
            </a:r>
            <a:r>
              <a:rPr lang="es-ES" dirty="0" err="1" smtClean="0">
                <a:solidFill>
                  <a:schemeClr val="bg1"/>
                </a:solidFill>
              </a:rPr>
              <a:t>consellería</a:t>
            </a:r>
            <a:r>
              <a:rPr lang="es-ES" dirty="0" smtClean="0">
                <a:solidFill>
                  <a:schemeClr val="bg1"/>
                </a:solidFill>
              </a:rPr>
              <a:t> </a:t>
            </a:r>
            <a:r>
              <a:rPr lang="es-ES" dirty="0">
                <a:solidFill>
                  <a:schemeClr val="bg1"/>
                </a:solidFill>
              </a:rPr>
              <a:t>competente en materia de patrimonio cultural podrá colaborar en la financiación del coste de la ejecución del proyecto. Reglamentariamente se establecerán el porcentaje y las fórmulas de colaboración convenientes. </a:t>
            </a:r>
          </a:p>
        </p:txBody>
      </p:sp>
    </p:spTree>
    <p:extLst>
      <p:ext uri="{BB962C8B-B14F-4D97-AF65-F5344CB8AC3E}">
        <p14:creationId xmlns:p14="http://schemas.microsoft.com/office/powerpoint/2010/main" val="202228646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51520" y="1124744"/>
            <a:ext cx="8424936" cy="5355312"/>
          </a:xfrm>
          <a:prstGeom prst="rect">
            <a:avLst/>
          </a:prstGeom>
          <a:noFill/>
        </p:spPr>
        <p:txBody>
          <a:bodyPr wrap="square" rtlCol="0">
            <a:spAutoFit/>
          </a:bodyPr>
          <a:lstStyle/>
          <a:p>
            <a:pPr algn="just"/>
            <a:r>
              <a:rPr lang="es-ES" dirty="0" smtClean="0">
                <a:solidFill>
                  <a:schemeClr val="bg1"/>
                </a:solidFill>
              </a:rPr>
              <a:t>TRABAJOS DE DOTACIÓN ARTÍSTICA:</a:t>
            </a:r>
          </a:p>
          <a:p>
            <a:pPr algn="just"/>
            <a:r>
              <a:rPr lang="es-ES" dirty="0" smtClean="0">
                <a:solidFill>
                  <a:schemeClr val="bg1"/>
                </a:solidFill>
              </a:rPr>
              <a:t>En </a:t>
            </a:r>
            <a:r>
              <a:rPr lang="es-ES" dirty="0">
                <a:solidFill>
                  <a:schemeClr val="bg1"/>
                </a:solidFill>
              </a:rPr>
              <a:t>el presupuesto de los proyectos técnicos de las obras públicas realizadas dentro del territorio de la Comunidad Autónoma de Galicia, que fueran financiados total o parcialmente con fondos propios de la Comunidad Autónoma, se incluirá el porcentaje de la financiación autonómica que, en cada ejercicio, establezca la ley de presupuestos para inversiones en conservación o restauración de bienes culturales. </a:t>
            </a:r>
          </a:p>
          <a:p>
            <a:pPr algn="just"/>
            <a:r>
              <a:rPr lang="es-ES" dirty="0">
                <a:solidFill>
                  <a:schemeClr val="bg1"/>
                </a:solidFill>
              </a:rPr>
              <a:t>2. Al inicio de cada ejercicio presupuestario, se retendrá de oficio el 80 por ciento del porcentaje anual en los créditos afectados a la realización de trabajos de dotación artística y procederá a la te conseguí ampliación de crédito en la </a:t>
            </a:r>
            <a:r>
              <a:rPr lang="es-ES" dirty="0" err="1" smtClean="0">
                <a:solidFill>
                  <a:schemeClr val="bg1"/>
                </a:solidFill>
              </a:rPr>
              <a:t>consellería</a:t>
            </a:r>
            <a:r>
              <a:rPr lang="es-ES" dirty="0" smtClean="0">
                <a:solidFill>
                  <a:schemeClr val="bg1"/>
                </a:solidFill>
              </a:rPr>
              <a:t> </a:t>
            </a:r>
            <a:r>
              <a:rPr lang="es-ES" dirty="0">
                <a:solidFill>
                  <a:schemeClr val="bg1"/>
                </a:solidFill>
              </a:rPr>
              <a:t>competente en materia de patrimonio cultural. </a:t>
            </a:r>
          </a:p>
          <a:p>
            <a:pPr algn="just"/>
            <a:r>
              <a:rPr lang="es-ES" dirty="0">
                <a:solidFill>
                  <a:schemeClr val="bg1"/>
                </a:solidFill>
              </a:rPr>
              <a:t>La ampliación de crédito indicada tendrá carácter de «ala cuenta» sobre la relativa a la liquidación definitiva del porcentaje que, de acuerdo con el número 1 de este artículo, corresponde a los trabajos de dotación artística. La estas ampliaciones no les serán aplicables las limitaciones establecidas en el artículo 68 del texto refundido de la Ley de régimen financiero y presupuestario de Galicia, aprobado por el Decreto legislativo 1/1999, de 7 de octubre, y en la  </a:t>
            </a:r>
            <a:r>
              <a:rPr lang="es-ES" dirty="0" smtClean="0">
                <a:solidFill>
                  <a:schemeClr val="bg1"/>
                </a:solidFill>
              </a:rPr>
              <a:t>línea </a:t>
            </a:r>
            <a:r>
              <a:rPr lang="es-ES" dirty="0">
                <a:solidFill>
                  <a:schemeClr val="bg1"/>
                </a:solidFill>
              </a:rPr>
              <a:t>siete del artículo 8 de esta ley. </a:t>
            </a:r>
          </a:p>
          <a:p>
            <a:pPr algn="just"/>
            <a:r>
              <a:rPr lang="es-ES" dirty="0">
                <a:solidFill>
                  <a:schemeClr val="bg1"/>
                </a:solidFill>
              </a:rPr>
              <a:t>3. Las obras que se ejecuten con los fondos previstos en este artículo disfrutarán de la calificación de interés social, a los efectos de la aplicación de la legislación de expropiación forzosa y del beneficio de urgente ocupación de los bienes afectados </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17" y="76200"/>
            <a:ext cx="91440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494883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1052736"/>
            <a:ext cx="9144000" cy="5909310"/>
          </a:xfrm>
          <a:prstGeom prst="rect">
            <a:avLst/>
          </a:prstGeom>
          <a:noFill/>
        </p:spPr>
        <p:txBody>
          <a:bodyPr wrap="square" rtlCol="0">
            <a:spAutoFit/>
          </a:bodyPr>
          <a:lstStyle/>
          <a:p>
            <a:pPr algn="just"/>
            <a:r>
              <a:rPr lang="es-ES" dirty="0" smtClean="0">
                <a:solidFill>
                  <a:schemeClr val="bg1"/>
                </a:solidFill>
              </a:rPr>
              <a:t>BENEFICIOS FISCALES Y PATROCINIO:</a:t>
            </a:r>
          </a:p>
          <a:p>
            <a:pPr algn="just"/>
            <a:r>
              <a:rPr lang="es-ES" dirty="0" smtClean="0">
                <a:solidFill>
                  <a:schemeClr val="bg1"/>
                </a:solidFill>
              </a:rPr>
              <a:t>Además </a:t>
            </a:r>
            <a:r>
              <a:rPr lang="es-ES" dirty="0">
                <a:solidFill>
                  <a:schemeClr val="bg1"/>
                </a:solidFill>
              </a:rPr>
              <a:t>de reconocer que  los bienes de interés cultural disfrutarán de los beneficios fiscales que, en el ámbito de las respectivas competencias, determinen las legislaciones del Estado y de la Comunidad Autónoma de Galicia y, eventualmente, las ordenanzas locales se regulan las actividades de patrocinio:</a:t>
            </a:r>
          </a:p>
          <a:p>
            <a:pPr algn="just"/>
            <a:endParaRPr lang="es-ES" dirty="0">
              <a:solidFill>
                <a:schemeClr val="bg1"/>
              </a:solidFill>
            </a:endParaRPr>
          </a:p>
          <a:p>
            <a:pPr algn="just"/>
            <a:r>
              <a:rPr lang="es-ES" dirty="0">
                <a:solidFill>
                  <a:schemeClr val="bg1"/>
                </a:solidFill>
              </a:rPr>
              <a:t>Se considerarán patrocinio de los bienes culturales todas las formas de participación realizadas por una entidad privada en el diseño o establecimiento de las iniciativas de la Xunta de Galicia y de otras administraciones y entidades públicas relacionadas con la protección y mejora del patrimonio cultural. </a:t>
            </a:r>
          </a:p>
          <a:p>
            <a:pPr algn="just"/>
            <a:endParaRPr lang="es-ES" dirty="0">
              <a:solidFill>
                <a:schemeClr val="bg1"/>
              </a:solidFill>
            </a:endParaRPr>
          </a:p>
          <a:p>
            <a:pPr algn="just"/>
            <a:r>
              <a:rPr lang="es-ES" dirty="0">
                <a:solidFill>
                  <a:schemeClr val="bg1"/>
                </a:solidFill>
              </a:rPr>
              <a:t>Cuando el patrocinio comporte la promoción del nombre, marca o imagen del patrocinador, esta deberá ser compatible con el carácter artístico o histórico, el aspecto y el decoro del bien cultural. La publicidad en las obras vinculada a su patrocinio podrá alcanzar el tiempo de ejecución de la obra y un año más desde su finalización. </a:t>
            </a:r>
          </a:p>
          <a:p>
            <a:pPr algn="just"/>
            <a:endParaRPr lang="es-ES" dirty="0">
              <a:solidFill>
                <a:schemeClr val="bg1"/>
              </a:solidFill>
            </a:endParaRPr>
          </a:p>
          <a:p>
            <a:pPr algn="just"/>
            <a:r>
              <a:rPr lang="es-ES" dirty="0">
                <a:solidFill>
                  <a:schemeClr val="bg1"/>
                </a:solidFill>
              </a:rPr>
              <a:t>La Xunta de Galicia podrá otorgar el título de protector del patrimonio cultural de Galicia a todas aquellas personas, empresas, entidades privadas y corporaciones que se distingan especialmente en actividades de conservación y enriquecimiento del patrimonio cultural gallego. Las personas beneficiarias podrán hacer uso de este título en todas las manifestaciones propias de su actividad. </a:t>
            </a: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9261"/>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466975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07504" y="980728"/>
            <a:ext cx="8784976" cy="5078313"/>
          </a:xfrm>
          <a:prstGeom prst="rect">
            <a:avLst/>
          </a:prstGeom>
          <a:noFill/>
        </p:spPr>
        <p:txBody>
          <a:bodyPr wrap="square" rtlCol="0">
            <a:spAutoFit/>
          </a:bodyPr>
          <a:lstStyle/>
          <a:p>
            <a:pPr algn="just"/>
            <a:r>
              <a:rPr lang="es-ES" dirty="0" smtClean="0">
                <a:solidFill>
                  <a:schemeClr val="bg1"/>
                </a:solidFill>
              </a:rPr>
              <a:t>Difusión</a:t>
            </a:r>
            <a:r>
              <a:rPr lang="es-ES" dirty="0">
                <a:solidFill>
                  <a:schemeClr val="bg1"/>
                </a:solidFill>
              </a:rPr>
              <a:t>, formación y educación.</a:t>
            </a:r>
          </a:p>
          <a:p>
            <a:pPr algn="just"/>
            <a:r>
              <a:rPr lang="es-ES" dirty="0">
                <a:solidFill>
                  <a:schemeClr val="bg1"/>
                </a:solidFill>
              </a:rPr>
              <a:t>1. La Xunta de Galicia promoverá el conocimiento del patrimonio cultural y de las actividades y medidas para su salvaguarda mediante las adecuadas campañas públicas de divulgación y sensibilización con la asistencia y participación de los profesionales de su estudio, conservación y divulgación.</a:t>
            </a:r>
          </a:p>
          <a:p>
            <a:pPr algn="just"/>
            <a:r>
              <a:rPr lang="es-ES" dirty="0">
                <a:solidFill>
                  <a:schemeClr val="bg1"/>
                </a:solidFill>
              </a:rPr>
              <a:t>2. Se promoverá en el sistema educativo el conocimiento del patrimonio cultural de Galicia así como el aprecio a su protección y valorización como herramienta para la convivencia y la cohesión social.</a:t>
            </a:r>
          </a:p>
          <a:p>
            <a:pPr algn="just"/>
            <a:r>
              <a:rPr lang="es-ES" dirty="0">
                <a:solidFill>
                  <a:schemeClr val="bg1"/>
                </a:solidFill>
              </a:rPr>
              <a:t>3. La Xunta de Galicia promoverá la formación, la enseñanza especializada y la investigación en las materias relativas al estudio, a la conservación y al enriquecimiento del patrimonio cultural y establecerá los medios de colaboración adecuados para este fin con las universidades y los centros de formación e investigación especializados.</a:t>
            </a:r>
          </a:p>
          <a:p>
            <a:pPr algn="just"/>
            <a:r>
              <a:rPr lang="es-ES" dirty="0">
                <a:solidFill>
                  <a:schemeClr val="bg1"/>
                </a:solidFill>
              </a:rPr>
              <a:t>4. La Xunta de Galicia y las entidades habilitadas para la autorización de intervenciones en el patrimonio cultural garantizarán la asistencia y participación de técnicos con la competencia y conocimientos necesarios, especialmente en el ámbito de la historia, el arte, la conservación y restauración de bienes culturales, la arquitectura, la arqueología, la antropología o en cualquier otra disciplina científica aplicable a la naturaleza del bien, así como su adecuada formación especializada.</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4664"/>
            <a:ext cx="91440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179756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Resultado de imagen de FINISTERR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24744"/>
            <a:ext cx="4499992" cy="56440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1124744"/>
            <a:ext cx="4716016" cy="56440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4 CuadroTexto"/>
          <p:cNvSpPr txBox="1"/>
          <p:nvPr/>
        </p:nvSpPr>
        <p:spPr>
          <a:xfrm>
            <a:off x="0" y="161078"/>
            <a:ext cx="9144000"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Fin </a:t>
            </a:r>
            <a:endParaRPr lang="es-ES"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283053002"/>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23528" y="836712"/>
            <a:ext cx="8424936" cy="5047536"/>
          </a:xfrm>
          <a:prstGeom prst="rect">
            <a:avLst/>
          </a:prstGeom>
          <a:noFill/>
        </p:spPr>
        <p:txBody>
          <a:bodyPr wrap="square" rtlCol="0">
            <a:spAutoFit/>
          </a:bodyPr>
          <a:lstStyle/>
          <a:p>
            <a:pPr algn="just"/>
            <a:r>
              <a:rPr lang="es-ES" sz="1400" b="1" u="sng" dirty="0">
                <a:solidFill>
                  <a:schemeClr val="bg1"/>
                </a:solidFill>
              </a:rPr>
              <a:t>Artículo 3. Colaboración interadministrativa.</a:t>
            </a:r>
          </a:p>
          <a:p>
            <a:pPr algn="just"/>
            <a:r>
              <a:rPr lang="es-ES" sz="1400" dirty="0">
                <a:solidFill>
                  <a:schemeClr val="bg1"/>
                </a:solidFill>
              </a:rPr>
              <a:t>1. En el ejercicio de las competencias que le corresponden en materia de patrimonio cultural, la Comunidad Autónoma actuará de acuerdo con los siguientes criterios:</a:t>
            </a:r>
          </a:p>
          <a:p>
            <a:pPr algn="just"/>
            <a:r>
              <a:rPr lang="es-ES" sz="1400" dirty="0">
                <a:solidFill>
                  <a:schemeClr val="bg1"/>
                </a:solidFill>
              </a:rPr>
              <a:t>a) Colaboración con la Administración del Estado, con las de las restantes comunidades autónomas y con las entidades que integran la Administración local en la salvaguarda del patrimonio cultural, en su difusión nacional e internacional, en la recuperación de los bienes que hubiesen sido ilícitamente exportados, en el intercambio de información cultural, técnica y científica con organismos nacionales y extranjeros, y en su conservación, fomento y disfrute, estimulando para ello la participación activa de toda la sociedad.</a:t>
            </a:r>
          </a:p>
          <a:p>
            <a:pPr algn="just"/>
            <a:r>
              <a:rPr lang="es-ES" sz="1400" dirty="0">
                <a:solidFill>
                  <a:schemeClr val="bg1"/>
                </a:solidFill>
              </a:rPr>
              <a:t>b) Fomento de las acciones precisas para garantizar el acceso al patrimonio cultural, su protección, su difusión y su investigación y, en su caso, su recuperación.</a:t>
            </a:r>
          </a:p>
          <a:p>
            <a:pPr algn="just"/>
            <a:r>
              <a:rPr lang="es-ES" sz="1400" dirty="0">
                <a:solidFill>
                  <a:schemeClr val="bg1"/>
                </a:solidFill>
              </a:rPr>
              <a:t>2. Las entidades que integran la Administración local, en relación con los bienes del patrimonio cultural de Galicia que se localicen en su ámbito territorial, tienen las obligaciones de:</a:t>
            </a:r>
          </a:p>
          <a:p>
            <a:pPr algn="just"/>
            <a:r>
              <a:rPr lang="es-ES" sz="1400" dirty="0">
                <a:solidFill>
                  <a:schemeClr val="bg1"/>
                </a:solidFill>
              </a:rPr>
              <a:t>a) Proteger, difundir y fomentar su valor cultural.</a:t>
            </a:r>
          </a:p>
          <a:p>
            <a:pPr algn="just"/>
            <a:r>
              <a:rPr lang="es-ES" sz="1400" dirty="0">
                <a:solidFill>
                  <a:schemeClr val="bg1"/>
                </a:solidFill>
              </a:rPr>
              <a:t>b) Adoptar, en casos de emergencia, las medidas cautelares necesarias para salvaguardar los bienes que viesen su integridad o valor amenazados.</a:t>
            </a:r>
          </a:p>
          <a:p>
            <a:pPr algn="just"/>
            <a:r>
              <a:rPr lang="es-ES" sz="1400" dirty="0">
                <a:solidFill>
                  <a:schemeClr val="bg1"/>
                </a:solidFill>
              </a:rPr>
              <a:t>c) Comunicar a la Xunta de Galicia cualquier amenaza, perturbación o daño del valor cultural que tales bienes sufran.</a:t>
            </a:r>
          </a:p>
          <a:p>
            <a:pPr algn="just"/>
            <a:r>
              <a:rPr lang="es-ES" sz="1400" dirty="0">
                <a:solidFill>
                  <a:schemeClr val="bg1"/>
                </a:solidFill>
              </a:rPr>
              <a:t>d) Ejercer, asimismo, las demás funciones que tengan expresamente atribuidas en virtud de esta ley.</a:t>
            </a:r>
          </a:p>
          <a:p>
            <a:pPr algn="just"/>
            <a:r>
              <a:rPr lang="es-ES" sz="1400" b="1" u="sng" dirty="0">
                <a:solidFill>
                  <a:schemeClr val="bg1"/>
                </a:solidFill>
              </a:rPr>
              <a:t>Artículo 4. Patrimonio cultural de Galicia en el exterior.</a:t>
            </a:r>
          </a:p>
          <a:p>
            <a:pPr algn="just"/>
            <a:r>
              <a:rPr lang="es-ES" sz="1400" dirty="0">
                <a:solidFill>
                  <a:schemeClr val="bg1"/>
                </a:solidFill>
              </a:rPr>
              <a:t>La Xunta de Galicia promoverá la salvaguarda del patrimonio cultural de Galicia que se encuentre en el exterior, especialmente en Latinoamérica y allí donde exista una presencia significativa de comunidades gallegas, así como la cooperación con Portugal para la valorización del patrimonio cultural de interés común en las zonas transfronterizas.</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9812"/>
            <a:ext cx="88773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54471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 y="48491"/>
            <a:ext cx="9143822"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178" y="836712"/>
            <a:ext cx="9143822" cy="4770537"/>
          </a:xfrm>
          <a:prstGeom prst="rect">
            <a:avLst/>
          </a:prstGeom>
          <a:noFill/>
        </p:spPr>
        <p:txBody>
          <a:bodyPr wrap="square" rtlCol="0">
            <a:spAutoFit/>
          </a:bodyPr>
          <a:lstStyle/>
          <a:p>
            <a:pPr algn="just"/>
            <a:r>
              <a:rPr lang="es-ES" sz="1600" dirty="0">
                <a:solidFill>
                  <a:schemeClr val="bg1"/>
                </a:solidFill>
              </a:rPr>
              <a:t>Artículo 5. Derechos y deberes de la ciudadanía.</a:t>
            </a:r>
          </a:p>
          <a:p>
            <a:pPr algn="just"/>
            <a:r>
              <a:rPr lang="es-ES" sz="1600" dirty="0">
                <a:solidFill>
                  <a:schemeClr val="bg1"/>
                </a:solidFill>
              </a:rPr>
              <a:t>1. La ciudadanía tiene derecho al acceso, conocimiento y disfrute, así como a la transmisión y a la divulgación social del patrimonio cultural de Galicia, en los términos establecidos en esta ley.</a:t>
            </a:r>
          </a:p>
          <a:p>
            <a:pPr algn="just"/>
            <a:r>
              <a:rPr lang="es-ES" sz="1600" dirty="0">
                <a:solidFill>
                  <a:schemeClr val="bg1"/>
                </a:solidFill>
              </a:rPr>
              <a:t>2. Cualquier persona física o jurídica, pública o privada, está obligada a cumplir los deberes establecidos en esta ley para la protección del patrimonio cultural de Galicia, así como a actuar con la diligencia debida en su uso.</a:t>
            </a:r>
          </a:p>
          <a:p>
            <a:pPr algn="just"/>
            <a:r>
              <a:rPr lang="es-ES" sz="1600" dirty="0">
                <a:solidFill>
                  <a:schemeClr val="bg1"/>
                </a:solidFill>
              </a:rPr>
              <a:t>3. Cualquier persona física o jurídica, pública o privada, en el cumplimiento de lo previsto en esta ley, está legitimada para actuar ante la Administración pública de la Comunidad Autónoma en defensa del patrimonio cultural de Galicia</a:t>
            </a:r>
            <a:r>
              <a:rPr lang="es-ES" sz="1600" dirty="0" smtClean="0">
                <a:solidFill>
                  <a:schemeClr val="bg1"/>
                </a:solidFill>
              </a:rPr>
              <a:t>.</a:t>
            </a:r>
          </a:p>
          <a:p>
            <a:pPr algn="just"/>
            <a:endParaRPr lang="es-ES" sz="1600" dirty="0">
              <a:solidFill>
                <a:schemeClr val="bg1"/>
              </a:solidFill>
            </a:endParaRPr>
          </a:p>
          <a:p>
            <a:pPr algn="just"/>
            <a:endParaRPr lang="es-ES" sz="1600" dirty="0" smtClean="0">
              <a:solidFill>
                <a:schemeClr val="bg1"/>
              </a:solidFill>
            </a:endParaRPr>
          </a:p>
          <a:p>
            <a:pPr algn="just"/>
            <a:endParaRPr lang="es-ES" sz="1600" dirty="0">
              <a:solidFill>
                <a:schemeClr val="bg1"/>
              </a:solidFill>
            </a:endParaRPr>
          </a:p>
          <a:p>
            <a:pPr algn="just"/>
            <a:r>
              <a:rPr lang="es-ES" sz="1600" dirty="0">
                <a:solidFill>
                  <a:schemeClr val="bg1"/>
                </a:solidFill>
              </a:rPr>
              <a:t>Artículo 6. Colaboración de la Iglesia católica.</a:t>
            </a:r>
          </a:p>
          <a:p>
            <a:pPr algn="just"/>
            <a:r>
              <a:rPr lang="es-ES" sz="1600" dirty="0">
                <a:solidFill>
                  <a:schemeClr val="bg1"/>
                </a:solidFill>
              </a:rPr>
              <a:t>1. La Iglesia católica, propietaria de una buena parte del patrimonio cultural de Galicia, velará por su protección, conservación, acrecentamiento, visualización por la ciudadanía y difusión, colaborando para este fin con la Administración.</a:t>
            </a:r>
          </a:p>
          <a:p>
            <a:pPr algn="just"/>
            <a:r>
              <a:rPr lang="es-ES" sz="1600" dirty="0">
                <a:solidFill>
                  <a:schemeClr val="bg1"/>
                </a:solidFill>
              </a:rPr>
              <a:t>2. Una comisión mixta entre la Xunta de Galicia y la Iglesia católica establecerá el marco de colaboración y coordinación entre ambas instituciones para elaborar y desarrollar planes de intervención conjunta.</a:t>
            </a:r>
          </a:p>
          <a:p>
            <a:pPr algn="just"/>
            <a:r>
              <a:rPr lang="es-ES" sz="1600" dirty="0">
                <a:solidFill>
                  <a:schemeClr val="bg1"/>
                </a:solidFill>
              </a:rPr>
              <a:t>Reglamentariamente se desarrollarán su composición y sus funciones.</a:t>
            </a:r>
          </a:p>
        </p:txBody>
      </p:sp>
    </p:spTree>
    <p:extLst>
      <p:ext uri="{BB962C8B-B14F-4D97-AF65-F5344CB8AC3E}">
        <p14:creationId xmlns:p14="http://schemas.microsoft.com/office/powerpoint/2010/main" val="118171419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Chincheta">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582</TotalTime>
  <Words>18766</Words>
  <Application>Microsoft Office PowerPoint</Application>
  <PresentationFormat>Presentación en pantalla (4:3)</PresentationFormat>
  <Paragraphs>667</Paragraphs>
  <Slides>79</Slides>
  <Notes>3</Notes>
  <HiddenSlides>0</HiddenSlides>
  <MMClips>0</MMClips>
  <ScaleCrop>false</ScaleCrop>
  <HeadingPairs>
    <vt:vector size="4" baseType="variant">
      <vt:variant>
        <vt:lpstr>Tema</vt:lpstr>
      </vt:variant>
      <vt:variant>
        <vt:i4>1</vt:i4>
      </vt:variant>
      <vt:variant>
        <vt:lpstr>Títulos de diapositiva</vt:lpstr>
      </vt:variant>
      <vt:variant>
        <vt:i4>79</vt:i4>
      </vt:variant>
    </vt:vector>
  </HeadingPairs>
  <TitlesOfParts>
    <vt:vector size="80"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Isabel</dc:creator>
  <cp:lastModifiedBy>Isabel</cp:lastModifiedBy>
  <cp:revision>44</cp:revision>
  <dcterms:created xsi:type="dcterms:W3CDTF">2017-11-11T12:59:12Z</dcterms:created>
  <dcterms:modified xsi:type="dcterms:W3CDTF">2018-09-30T14:42:43Z</dcterms:modified>
</cp:coreProperties>
</file>